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8"/>
    <p:restoredTop sz="94545"/>
  </p:normalViewPr>
  <p:slideViewPr>
    <p:cSldViewPr snapToGrid="0" snapToObjects="1">
      <p:cViewPr varScale="1">
        <p:scale>
          <a:sx n="79" d="100"/>
          <a:sy n="79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solutions/Enterprise/WAN_and_MAN/QoS_SRND/QoS-SRND-Book/QoSIntro.html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c.uff.br/~michael/kr1999/6-multimedia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support/docs/quality-of-service-qos/qos-policing/19645-policevsshape.html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ng.uwi.tt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press.com/articles/article.asp?p=35710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ocwiki.cisco.com/wiki/Quality_of_Service_Network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QoS</a:t>
            </a:r>
            <a:r>
              <a:rPr lang="en-US" dirty="0"/>
              <a:t> at the 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63648-2B38-7B40-97AC-93BE56C7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71" y="1494971"/>
            <a:ext cx="7522029" cy="35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A5C1E9-1056-1442-AECC-01B7F869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applications need from the network</a:t>
            </a:r>
          </a:p>
          <a:p>
            <a:endParaRPr lang="en-US" dirty="0"/>
          </a:p>
          <a:p>
            <a:r>
              <a:rPr lang="en-US" dirty="0"/>
              <a:t>How to regulate the traffic that enters the network</a:t>
            </a:r>
          </a:p>
          <a:p>
            <a:endParaRPr lang="en-US" dirty="0"/>
          </a:p>
          <a:p>
            <a:r>
              <a:rPr lang="en-US" dirty="0"/>
              <a:t>How to reserve resources at router to guarantee performance</a:t>
            </a:r>
          </a:p>
          <a:p>
            <a:endParaRPr lang="en-US" dirty="0"/>
          </a:p>
          <a:p>
            <a:r>
              <a:rPr lang="en-US" dirty="0"/>
              <a:t>Whether the network can safely accept more traffic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E4D47-78F1-234B-BBB7-1A8424A8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</a:t>
            </a:r>
            <a:r>
              <a:rPr lang="en-US" dirty="0" err="1"/>
              <a:t>QoS</a:t>
            </a:r>
            <a:r>
              <a:rPr lang="en-US" dirty="0"/>
              <a:t> over a Packet Switching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8CB5A-4066-2847-AD1B-267001BBB22F}"/>
              </a:ext>
            </a:extLst>
          </p:cNvPr>
          <p:cNvSpPr txBox="1"/>
          <p:nvPr/>
        </p:nvSpPr>
        <p:spPr>
          <a:xfrm>
            <a:off x="2383971" y="5698671"/>
            <a:ext cx="761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Section 4, Chapter – THE NETWORK LAYER, Computer Network by Tanenbaum</a:t>
            </a:r>
          </a:p>
        </p:txBody>
      </p:sp>
    </p:spTree>
    <p:extLst>
      <p:ext uri="{BB962C8B-B14F-4D97-AF65-F5344CB8AC3E}">
        <p14:creationId xmlns:p14="http://schemas.microsoft.com/office/powerpoint/2010/main" val="119288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BD19EB-831F-F649-A577-5E5648D5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dirty="0" err="1"/>
              <a:t>QoS</a:t>
            </a:r>
            <a:r>
              <a:rPr lang="en-US" dirty="0"/>
              <a:t>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79BEC-5422-1845-A011-D7953CF040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529" y="1071974"/>
            <a:ext cx="3967842" cy="1374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2E9D7-5ADC-904A-B927-F79CFB95BC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014" y="1037959"/>
            <a:ext cx="2639786" cy="2639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EAA4F-A85B-B546-8F90-78DE4D81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448" y="3178464"/>
            <a:ext cx="2540000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E5AA9-04EA-4A48-91CF-6F3228C095D3}"/>
              </a:ext>
            </a:extLst>
          </p:cNvPr>
          <p:cNvSpPr txBox="1"/>
          <p:nvPr/>
        </p:nvSpPr>
        <p:spPr>
          <a:xfrm>
            <a:off x="2329274" y="2438026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Bandwidth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1F23-D59A-1D42-A2AB-CC2242851FAB}"/>
              </a:ext>
            </a:extLst>
          </p:cNvPr>
          <p:cNvSpPr txBox="1"/>
          <p:nvPr/>
        </p:nvSpPr>
        <p:spPr>
          <a:xfrm>
            <a:off x="9506894" y="3677745"/>
            <a:ext cx="138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Delay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1B887-7862-D94B-BD47-07D17B2990B6}"/>
              </a:ext>
            </a:extLst>
          </p:cNvPr>
          <p:cNvSpPr txBox="1"/>
          <p:nvPr/>
        </p:nvSpPr>
        <p:spPr>
          <a:xfrm>
            <a:off x="2389646" y="5391080"/>
            <a:ext cx="1265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Jitter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B310CA-9E55-674A-B887-933B2A408D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2601" y="3170674"/>
            <a:ext cx="2744107" cy="1857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CFBBD7-7E6F-1C4D-8934-A51CF0594111}"/>
              </a:ext>
            </a:extLst>
          </p:cNvPr>
          <p:cNvSpPr txBox="1"/>
          <p:nvPr/>
        </p:nvSpPr>
        <p:spPr>
          <a:xfrm>
            <a:off x="6491075" y="5037137"/>
            <a:ext cx="1087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3795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11495E-4CBE-3940-94FF-8ADF21494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stream of packets from a source to a destination is called a </a:t>
            </a:r>
            <a:r>
              <a:rPr lang="en-US" b="1" dirty="0"/>
              <a:t>flow. 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 to Destination:</a:t>
            </a:r>
          </a:p>
          <a:p>
            <a:pPr lvl="1"/>
            <a:r>
              <a:rPr lang="en-US" dirty="0"/>
              <a:t>Machine to Machine</a:t>
            </a:r>
          </a:p>
          <a:p>
            <a:pPr lvl="1"/>
            <a:r>
              <a:rPr lang="en-US" dirty="0"/>
              <a:t>Process to Process</a:t>
            </a:r>
          </a:p>
          <a:p>
            <a:pPr lvl="1"/>
            <a:r>
              <a:rPr lang="en-US" dirty="0"/>
              <a:t>Application to Application</a:t>
            </a:r>
          </a:p>
          <a:p>
            <a:pPr lvl="1"/>
            <a:r>
              <a:rPr lang="en-US" dirty="0"/>
              <a:t>Socket to Socket </a:t>
            </a:r>
          </a:p>
          <a:p>
            <a:pPr lvl="1"/>
            <a:endParaRPr lang="en-US" dirty="0"/>
          </a:p>
          <a:p>
            <a:r>
              <a:rPr lang="en-US" dirty="0"/>
              <a:t>Different flows require different levels of </a:t>
            </a:r>
            <a:r>
              <a:rPr lang="en-US" dirty="0" err="1"/>
              <a:t>QoS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4135B-DFA8-2041-B7CB-50E9AE61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35013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674D80-EB92-934A-B780-E71259FE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 err="1"/>
              <a:t>QoS</a:t>
            </a:r>
            <a:r>
              <a:rPr lang="en-US" dirty="0"/>
              <a:t> requires both per-hop and end-to-end behavior</a:t>
            </a:r>
          </a:p>
          <a:p>
            <a:endParaRPr lang="en-US" dirty="0"/>
          </a:p>
          <a:p>
            <a:r>
              <a:rPr lang="en-US" dirty="0"/>
              <a:t>End-to-end performance needs to be monitored</a:t>
            </a:r>
          </a:p>
          <a:p>
            <a:pPr lvl="1"/>
            <a:r>
              <a:rPr lang="en-US" dirty="0"/>
              <a:t>End-to-end delay</a:t>
            </a:r>
          </a:p>
          <a:p>
            <a:pPr lvl="1"/>
            <a:r>
              <a:rPr lang="en-US" dirty="0"/>
              <a:t>End-to-end bandwidth</a:t>
            </a:r>
          </a:p>
          <a:p>
            <a:pPr lvl="1"/>
            <a:r>
              <a:rPr lang="en-US" dirty="0"/>
              <a:t>End-to-end jitter</a:t>
            </a:r>
          </a:p>
          <a:p>
            <a:pPr lvl="1"/>
            <a:r>
              <a:rPr lang="en-US" dirty="0"/>
              <a:t>Total end-to-end data loss</a:t>
            </a:r>
          </a:p>
          <a:p>
            <a:pPr lvl="1"/>
            <a:endParaRPr lang="en-US" dirty="0"/>
          </a:p>
          <a:p>
            <a:r>
              <a:rPr lang="en-US" dirty="0"/>
              <a:t>However, resource reservation needs to be on per-hop basis – otherwise end-to-end requirements can not be guaranteed</a:t>
            </a:r>
          </a:p>
          <a:p>
            <a:endParaRPr lang="en-US" dirty="0"/>
          </a:p>
          <a:p>
            <a:r>
              <a:rPr lang="en-US" dirty="0"/>
              <a:t>Network layer bridges end-to-end (Transport) and Per-hop (Data Link Layer)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98CB7-1C26-E94D-B191-13FB6AE7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QoS</a:t>
            </a:r>
            <a:r>
              <a:rPr lang="en-US" dirty="0"/>
              <a:t> is Considered at the Network Layer </a:t>
            </a:r>
          </a:p>
        </p:txBody>
      </p:sp>
    </p:spTree>
    <p:extLst>
      <p:ext uri="{BB962C8B-B14F-4D97-AF65-F5344CB8AC3E}">
        <p14:creationId xmlns:p14="http://schemas.microsoft.com/office/powerpoint/2010/main" val="261634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1610A9-E497-7747-9596-FCE3EF55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bit rate (e.g. telephone applications – VoIP) </a:t>
            </a:r>
          </a:p>
          <a:p>
            <a:endParaRPr lang="en-US" dirty="0"/>
          </a:p>
          <a:p>
            <a:r>
              <a:rPr lang="en-US" dirty="0"/>
              <a:t>Real time variable bit rate (e.g. videoconferencing) </a:t>
            </a:r>
          </a:p>
          <a:p>
            <a:endParaRPr lang="en-US" dirty="0"/>
          </a:p>
          <a:p>
            <a:r>
              <a:rPr lang="en-US" dirty="0"/>
              <a:t>Non real-time variable bit rate (e.g. on demand video streaming – IPTV)</a:t>
            </a:r>
          </a:p>
          <a:p>
            <a:endParaRPr lang="en-US" dirty="0"/>
          </a:p>
          <a:p>
            <a:r>
              <a:rPr lang="en-US" dirty="0"/>
              <a:t>Available bit rate or Best effort (e.g. File transfer)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8E056-D334-734B-8C8E-7FDC8132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Classes based on </a:t>
            </a:r>
            <a:r>
              <a:rPr lang="en-US" dirty="0" err="1"/>
              <a:t>QoS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7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6DF87-0F6D-214F-A02E-AA3E25BA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QoS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530B7-96BD-5F47-ADD0-04F1F62D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65" y="1192893"/>
            <a:ext cx="11533402" cy="4277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5EB44-E1EE-D749-B1FD-B56021EBE31F}"/>
              </a:ext>
            </a:extLst>
          </p:cNvPr>
          <p:cNvSpPr txBox="1"/>
          <p:nvPr/>
        </p:nvSpPr>
        <p:spPr>
          <a:xfrm>
            <a:off x="3967843" y="5803427"/>
            <a:ext cx="795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https://www.cisco.com/c/en/us/td/docs/solutions/Enterprise/WAN_and_MAN/QoS_SRND/QoS-SRND-Book/QoSIntro.html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242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4305DB-AC09-DB4B-80A1-AED3484C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078186"/>
            <a:ext cx="11552663" cy="1409075"/>
          </a:xfrm>
        </p:spPr>
        <p:txBody>
          <a:bodyPr/>
          <a:lstStyle/>
          <a:p>
            <a:r>
              <a:rPr lang="en-US" b="1" dirty="0"/>
              <a:t>Admission Control: </a:t>
            </a:r>
            <a:r>
              <a:rPr lang="en-US" dirty="0"/>
              <a:t>Ensures that new flows are entered in the network only if the </a:t>
            </a:r>
            <a:r>
              <a:rPr lang="en-US" dirty="0" err="1"/>
              <a:t>QoS</a:t>
            </a:r>
            <a:r>
              <a:rPr lang="en-US" dirty="0"/>
              <a:t> of all the existing flows along with the new flows can be satisfied</a:t>
            </a:r>
            <a:r>
              <a:rPr lang="en-US" b="1" dirty="0"/>
              <a:t>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5554E-2EB5-9340-9082-195B81F4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QoS</a:t>
            </a:r>
            <a:r>
              <a:rPr lang="en-US" dirty="0"/>
              <a:t>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5E55-8AC2-AD4D-874D-9E98E3AA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2" y="1127579"/>
            <a:ext cx="8575221" cy="31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5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A6755-3CF8-D84B-9388-DB439AFD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40" y="1137424"/>
            <a:ext cx="5945990" cy="5349838"/>
          </a:xfrm>
        </p:spPr>
        <p:txBody>
          <a:bodyPr/>
          <a:lstStyle/>
          <a:p>
            <a:r>
              <a:rPr lang="en-US" dirty="0"/>
              <a:t>Remember the phase from cellular networks – </a:t>
            </a:r>
            <a:r>
              <a:rPr lang="en-US" i="1" dirty="0"/>
              <a:t>“all lines are busy; please dial after sometimes”</a:t>
            </a:r>
            <a:r>
              <a:rPr lang="en-US" b="1" i="1" dirty="0"/>
              <a:t> </a:t>
            </a:r>
          </a:p>
          <a:p>
            <a:endParaRPr lang="en-US" b="1" i="1" dirty="0"/>
          </a:p>
          <a:p>
            <a:r>
              <a:rPr lang="en-US" dirty="0"/>
              <a:t>The network does not allow new flows if all the network resources are blocked in servicing the existing flows based on their </a:t>
            </a:r>
            <a:r>
              <a:rPr lang="en-US" dirty="0" err="1"/>
              <a:t>QoS</a:t>
            </a:r>
            <a:r>
              <a:rPr lang="en-US" dirty="0"/>
              <a:t> requirements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40E69-0488-174E-808F-8F1DFC58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1CA11-1753-4A4D-9F65-E168506F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7" y="1375683"/>
            <a:ext cx="5872842" cy="44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5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4305DB-AC09-DB4B-80A1-AED3484C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078186"/>
            <a:ext cx="11552663" cy="1409075"/>
          </a:xfrm>
        </p:spPr>
        <p:txBody>
          <a:bodyPr/>
          <a:lstStyle/>
          <a:p>
            <a:r>
              <a:rPr lang="en-US" b="1" dirty="0"/>
              <a:t>Classification and Marking: </a:t>
            </a:r>
            <a:r>
              <a:rPr lang="en-US" dirty="0"/>
              <a:t>Classifies the packets based on their application </a:t>
            </a:r>
            <a:r>
              <a:rPr lang="en-US" dirty="0" err="1"/>
              <a:t>QoS</a:t>
            </a:r>
            <a:r>
              <a:rPr lang="en-US" dirty="0"/>
              <a:t> requirements, and mark the packets accordingly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5554E-2EB5-9340-9082-195B81F4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QoS</a:t>
            </a:r>
            <a:r>
              <a:rPr lang="en-US" dirty="0"/>
              <a:t>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5E55-8AC2-AD4D-874D-9E98E3AA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2" y="1127579"/>
            <a:ext cx="8575221" cy="31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5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33F61-C13D-5448-B89B-2549F974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Type of Service (</a:t>
            </a:r>
            <a:r>
              <a:rPr lang="en-US" dirty="0" err="1"/>
              <a:t>ToS</a:t>
            </a:r>
            <a:r>
              <a:rPr lang="en-US" dirty="0"/>
              <a:t>)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3CC68-E19C-1942-B414-374AA255E4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071" y="859537"/>
            <a:ext cx="10150929" cy="547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6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F0E694-7EF9-314B-822B-7DCC6EEF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TCP Congestion Control ensure NO CONGESTION in the network? </a:t>
            </a:r>
          </a:p>
          <a:p>
            <a:endParaRPr lang="en-US" dirty="0"/>
          </a:p>
          <a:p>
            <a:r>
              <a:rPr lang="en-US" dirty="0"/>
              <a:t>How does congestion impact network performance?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C2CEA-DB19-D441-9DD1-0CB70813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Congestion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28F57-E35A-664E-9976-AD6CDEF376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9" y="3562086"/>
            <a:ext cx="2468004" cy="854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99256-708B-F84C-AE0F-84B7BA01E4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091" y="2816413"/>
            <a:ext cx="1932746" cy="1932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40F07-21D8-854D-B195-5E3F144D5E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013" y="2925270"/>
            <a:ext cx="1840710" cy="1932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2A920-7259-D94D-BD1B-BDED381884F4}"/>
              </a:ext>
            </a:extLst>
          </p:cNvPr>
          <p:cNvSpPr txBox="1"/>
          <p:nvPr/>
        </p:nvSpPr>
        <p:spPr>
          <a:xfrm>
            <a:off x="633200" y="4960193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Bandwidth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37FDF-6B80-E446-977E-475B6D14AFB7}"/>
              </a:ext>
            </a:extLst>
          </p:cNvPr>
          <p:cNvSpPr txBox="1"/>
          <p:nvPr/>
        </p:nvSpPr>
        <p:spPr>
          <a:xfrm>
            <a:off x="4046779" y="4938639"/>
            <a:ext cx="1021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39D9F-8F7D-4E49-A00F-9D00976B8A64}"/>
              </a:ext>
            </a:extLst>
          </p:cNvPr>
          <p:cNvSpPr txBox="1"/>
          <p:nvPr/>
        </p:nvSpPr>
        <p:spPr>
          <a:xfrm>
            <a:off x="7075362" y="4938639"/>
            <a:ext cx="942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Jitter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7FB92F-9FCB-BC42-9805-29C9DB87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5395" y="2816413"/>
            <a:ext cx="2744107" cy="1857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CFF15F-137C-3F45-B50D-958148FF6753}"/>
              </a:ext>
            </a:extLst>
          </p:cNvPr>
          <p:cNvSpPr txBox="1"/>
          <p:nvPr/>
        </p:nvSpPr>
        <p:spPr>
          <a:xfrm>
            <a:off x="10066293" y="4938639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962535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4305DB-AC09-DB4B-80A1-AED3484C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078186"/>
            <a:ext cx="11552663" cy="1409075"/>
          </a:xfrm>
        </p:spPr>
        <p:txBody>
          <a:bodyPr/>
          <a:lstStyle/>
          <a:p>
            <a:r>
              <a:rPr lang="en-US" b="1" dirty="0"/>
              <a:t>Policing and Markdown: </a:t>
            </a:r>
            <a:r>
              <a:rPr lang="en-US" dirty="0"/>
              <a:t>Monitor the flow characteristics and take appropriate actions based on the flow </a:t>
            </a:r>
            <a:r>
              <a:rPr lang="en-US" dirty="0" err="1"/>
              <a:t>QoS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5554E-2EB5-9340-9082-195B81F4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QoS</a:t>
            </a:r>
            <a:r>
              <a:rPr lang="en-US" dirty="0"/>
              <a:t>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5E55-8AC2-AD4D-874D-9E98E3AA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2" y="1127579"/>
            <a:ext cx="8575221" cy="31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75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B6C582-8F42-644E-A610-62D494819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Service Level Agreements (SLA)</a:t>
            </a:r>
            <a:r>
              <a:rPr lang="en-US" dirty="0"/>
              <a:t>: An agreement or a contract between the customer and the service provider to maintain </a:t>
            </a:r>
            <a:r>
              <a:rPr lang="en-US" dirty="0" err="1"/>
              <a:t>QoS</a:t>
            </a:r>
            <a:r>
              <a:rPr lang="en-US" dirty="0"/>
              <a:t> of an application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Traffic policing </a:t>
            </a:r>
            <a:r>
              <a:rPr lang="en-US" dirty="0"/>
              <a:t>monitors the flow of traffic and mark them to take appropriate actions (reduce priority, drop etc.)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8CBA7-A5AF-1341-A603-3B05E2CB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Policing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B2AE1-BAB0-9145-B390-CF287AA3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35" y="2132692"/>
            <a:ext cx="7607687" cy="29454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FF74C-1BB3-E644-8009-F272C3A3B849}"/>
              </a:ext>
            </a:extLst>
          </p:cNvPr>
          <p:cNvSpPr/>
          <p:nvPr/>
        </p:nvSpPr>
        <p:spPr>
          <a:xfrm>
            <a:off x="2955471" y="3412671"/>
            <a:ext cx="4784272" cy="734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4305DB-AC09-DB4B-80A1-AED3484C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078186"/>
            <a:ext cx="11552663" cy="1409075"/>
          </a:xfrm>
        </p:spPr>
        <p:txBody>
          <a:bodyPr/>
          <a:lstStyle/>
          <a:p>
            <a:r>
              <a:rPr lang="en-US" b="1" dirty="0"/>
              <a:t>Scheduling: </a:t>
            </a:r>
            <a:r>
              <a:rPr lang="en-US" dirty="0"/>
              <a:t>Based on markdown by the traffic policers, schedule the traffic into output buffers of an interface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5554E-2EB5-9340-9082-195B81F4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QoS</a:t>
            </a:r>
            <a:r>
              <a:rPr lang="en-US" dirty="0"/>
              <a:t>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5E55-8AC2-AD4D-874D-9E98E3AA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2" y="1127579"/>
            <a:ext cx="8575221" cy="31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2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2E1C6-B035-784F-931B-3A4F395FCC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313" y="2451919"/>
            <a:ext cx="6760029" cy="373829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60C980-C0BD-1249-B8D4-9613AD5AB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multiple Queues at the interface, the scheduling mechanism services the queues based on the scheduling policy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b="1" dirty="0"/>
              <a:t>Priority Queuing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7A542-DEE5-3440-9206-2FED52A6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Scheduling based on Queuing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5F912-ACF1-384A-90F3-5664230D13D1}"/>
              </a:ext>
            </a:extLst>
          </p:cNvPr>
          <p:cNvSpPr txBox="1"/>
          <p:nvPr/>
        </p:nvSpPr>
        <p:spPr>
          <a:xfrm>
            <a:off x="3804557" y="6395817"/>
            <a:ext cx="687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US" b="1" dirty="0">
                <a:hlinkClick r:id="rId3"/>
              </a:rPr>
              <a:t>http://www2.ic.uff.br/~michael/kr1999/6-multimedia/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3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4305DB-AC09-DB4B-80A1-AED3484C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078186"/>
            <a:ext cx="11552663" cy="1409075"/>
          </a:xfrm>
        </p:spPr>
        <p:txBody>
          <a:bodyPr/>
          <a:lstStyle/>
          <a:p>
            <a:r>
              <a:rPr lang="en-US" b="1" dirty="0"/>
              <a:t>Traffic Shaping: </a:t>
            </a:r>
            <a:r>
              <a:rPr lang="en-US" dirty="0"/>
              <a:t>Control the outgoing traffic rate irrespective of the incoming traffic rate (e.g. constant bit rate output from the interface buffer)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5554E-2EB5-9340-9082-195B81F4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QoS</a:t>
            </a:r>
            <a:r>
              <a:rPr lang="en-US" dirty="0"/>
              <a:t>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5E55-8AC2-AD4D-874D-9E98E3AA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2" y="1127579"/>
            <a:ext cx="8575221" cy="31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0C0574-7D7A-984D-B8DC-36E915C08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4000500"/>
            <a:ext cx="11552663" cy="1980576"/>
          </a:xfrm>
        </p:spPr>
        <p:txBody>
          <a:bodyPr/>
          <a:lstStyle/>
          <a:p>
            <a:r>
              <a:rPr lang="en-US" dirty="0"/>
              <a:t>Input traffic is </a:t>
            </a:r>
            <a:r>
              <a:rPr lang="en-US" dirty="0" err="1"/>
              <a:t>bursty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Output traffic has constant packet rate – reduces the jitter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714C6D-005C-6A4C-8349-1578841D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Shaping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C3EBB-7693-3A49-A395-107771AC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43" y="1549400"/>
            <a:ext cx="9883338" cy="19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2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2F190-0140-F943-900D-20373ECF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Policing versus Traffic Shaping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B8F8D-335B-BF40-B68F-5F1A553DC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5705" y="957899"/>
            <a:ext cx="6905065" cy="5900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9898-5528-9242-A18F-BCFF3951445F}"/>
              </a:ext>
            </a:extLst>
          </p:cNvPr>
          <p:cNvSpPr txBox="1"/>
          <p:nvPr/>
        </p:nvSpPr>
        <p:spPr>
          <a:xfrm>
            <a:off x="195943" y="4212771"/>
            <a:ext cx="3690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https://www.cisco.com/c/en/us/support/docs/quality-of-service-qos/qos-policing/19645-policevsshape.html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72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36004-C925-BB48-AAB3-6F31BD03B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615" y="1137424"/>
            <a:ext cx="7157888" cy="5349838"/>
          </a:xfrm>
        </p:spPr>
        <p:txBody>
          <a:bodyPr/>
          <a:lstStyle/>
          <a:p>
            <a:r>
              <a:rPr lang="en-US" dirty="0"/>
              <a:t>Incoming packets are put in the packet queue – the packet queue works as a bucket</a:t>
            </a:r>
          </a:p>
          <a:p>
            <a:endParaRPr lang="en-US" dirty="0"/>
          </a:p>
          <a:p>
            <a:r>
              <a:rPr lang="en-US" dirty="0"/>
              <a:t>A single server queue with constant service time </a:t>
            </a:r>
          </a:p>
          <a:p>
            <a:endParaRPr lang="en-US" dirty="0"/>
          </a:p>
          <a:p>
            <a:r>
              <a:rPr lang="en-US" dirty="0"/>
              <a:t>If the bucket overflows that the packets are discarded</a:t>
            </a:r>
          </a:p>
          <a:p>
            <a:endParaRPr lang="en-US" dirty="0"/>
          </a:p>
          <a:p>
            <a:r>
              <a:rPr lang="en-US" dirty="0"/>
              <a:t>Input rate can vary but the output remains constant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3B75C-3F51-1047-8F20-F3596EE0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Bucket for Traffic Policing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66339-FE40-154E-8B78-D462B3E4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6" y="1554843"/>
            <a:ext cx="4505778" cy="36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AA6C23-6288-BE41-ACAA-C2A543E99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7071" y="1257299"/>
                <a:ext cx="7582431" cy="5404757"/>
              </a:xfrm>
            </p:spPr>
            <p:txBody>
              <a:bodyPr/>
              <a:lstStyle/>
              <a:p>
                <a:r>
                  <a:rPr lang="en-US" dirty="0"/>
                  <a:t>Incoming packets are put in the packet queue. </a:t>
                </a:r>
              </a:p>
              <a:p>
                <a:endParaRPr lang="en-US" dirty="0"/>
              </a:p>
              <a:p>
                <a:r>
                  <a:rPr lang="en-US" dirty="0"/>
                  <a:t>Token generation rate = r tokens/second, bucket size = b </a:t>
                </a:r>
              </a:p>
              <a:p>
                <a:endParaRPr lang="en-US" dirty="0"/>
              </a:p>
              <a:p>
                <a:r>
                  <a:rPr lang="en-US" dirty="0"/>
                  <a:t>The rate of output traffic is bounded by the token generation rate</a:t>
                </a:r>
              </a:p>
              <a:p>
                <a:endParaRPr lang="en-US" dirty="0"/>
              </a:p>
              <a:p>
                <a:r>
                  <a:rPr lang="en-US" dirty="0"/>
                  <a:t>Output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:r>
                  <a:rPr lang="en-US" i="1" dirty="0"/>
                  <a:t>Maximum Burst Size </a:t>
                </a:r>
                <a:r>
                  <a:rPr lang="en-US" dirty="0"/>
                  <a:t>(MBS)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AA6C23-6288-BE41-ACAA-C2A543E99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7071" y="1257299"/>
                <a:ext cx="7582431" cy="5404757"/>
              </a:xfrm>
              <a:blipFill>
                <a:blip r:embed="rId2"/>
                <a:stretch>
                  <a:fillRect l="-1338" t="-1874" r="-2174" b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88FB2C-249A-3A4F-89DB-560A64A7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Bucket for Traffic Policing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EF547-950A-5E44-B886-C2CA7522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0" y="1257300"/>
            <a:ext cx="3806947" cy="2426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E5B7C-46A2-7742-8A0A-6DC9BD3A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1991"/>
            <a:ext cx="43561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42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C8372-6E94-FE42-A504-543D55D93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Leaky Bucket: </a:t>
            </a:r>
            <a:r>
              <a:rPr lang="en-US" dirty="0"/>
              <a:t>Smooth out traffic but does not permit </a:t>
            </a:r>
            <a:r>
              <a:rPr lang="en-US" dirty="0" err="1"/>
              <a:t>burstiness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Token Bucket: </a:t>
            </a:r>
            <a:r>
              <a:rPr lang="en-US" dirty="0"/>
              <a:t>Smooth out traffic and also permits </a:t>
            </a:r>
            <a:r>
              <a:rPr lang="en-US" dirty="0" err="1"/>
              <a:t>burstiness</a:t>
            </a:r>
            <a:r>
              <a:rPr lang="en-US" dirty="0"/>
              <a:t> – if there is no incoming packet, tokens are get added in the token bucket, and the burst traffic is permitted up to the amount of token accumulated</a:t>
            </a:r>
          </a:p>
          <a:p>
            <a:endParaRPr lang="en-US" dirty="0"/>
          </a:p>
          <a:p>
            <a:r>
              <a:rPr lang="en-US" dirty="0"/>
              <a:t>Both the leaky bucket and the the token bucket algorithms can be used for </a:t>
            </a:r>
            <a:r>
              <a:rPr lang="en-US" b="1" dirty="0"/>
              <a:t>traffic shaping</a:t>
            </a:r>
            <a:r>
              <a:rPr lang="en-US" dirty="0"/>
              <a:t>, with the addition of a </a:t>
            </a:r>
            <a:r>
              <a:rPr lang="en-US" b="1" dirty="0"/>
              <a:t>playout buffer</a:t>
            </a:r>
          </a:p>
          <a:p>
            <a:pPr lvl="1"/>
            <a:r>
              <a:rPr lang="en-US" dirty="0"/>
              <a:t>A buffer to add some additional delay to the packets that arrived too early.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CC926C-9656-BE45-BFC5-DEAF5D3E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Bucket versus Token Bucket</a:t>
            </a:r>
          </a:p>
        </p:txBody>
      </p:sp>
    </p:spTree>
    <p:extLst>
      <p:ext uri="{BB962C8B-B14F-4D97-AF65-F5344CB8AC3E}">
        <p14:creationId xmlns:p14="http://schemas.microsoft.com/office/powerpoint/2010/main" val="413198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369316-593D-3E42-9C35-4B32EB0C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Amount of data that can be transmitted over a link within a fixed amount of time.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When a drain chronically runs slow even though it isn’t plugged, it’s time to get a bigger pipe.</a:t>
            </a:r>
            <a:r>
              <a:rPr lang="en-US" dirty="0"/>
              <a:t>“ – </a:t>
            </a:r>
            <a:r>
              <a:rPr lang="en-US" dirty="0" err="1"/>
              <a:t>QoS</a:t>
            </a:r>
            <a:r>
              <a:rPr lang="en-US" dirty="0"/>
              <a:t> vs more bandwidth, by Tim Greene</a:t>
            </a:r>
          </a:p>
          <a:p>
            <a:endParaRPr lang="en-US" dirty="0"/>
          </a:p>
          <a:p>
            <a:r>
              <a:rPr lang="en-US" dirty="0"/>
              <a:t>Some applications in the network are bandwidth hungry – video applications; congestion limits per user bandwidth. </a:t>
            </a:r>
          </a:p>
          <a:p>
            <a:endParaRPr lang="en-US" dirty="0"/>
          </a:p>
          <a:p>
            <a:r>
              <a:rPr lang="en-US" dirty="0"/>
              <a:t>Improve bandwidth – design networks with high capacity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277B5-DA28-C243-85B1-291397DE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</a:t>
            </a:r>
          </a:p>
        </p:txBody>
      </p:sp>
    </p:spTree>
    <p:extLst>
      <p:ext uri="{BB962C8B-B14F-4D97-AF65-F5344CB8AC3E}">
        <p14:creationId xmlns:p14="http://schemas.microsoft.com/office/powerpoint/2010/main" val="1372812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1D75F-AB93-804D-871D-178F09B63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355770"/>
            <a:ext cx="11552663" cy="1131491"/>
          </a:xfrm>
        </p:spPr>
        <p:txBody>
          <a:bodyPr/>
          <a:lstStyle/>
          <a:p>
            <a:r>
              <a:rPr lang="en-US" dirty="0"/>
              <a:t>Transfer traffic from lower priority queues once the higher priority queues are empty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F1BA5-4E10-4E49-9EF0-24351C37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– Priority Queuing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DF215B5-3AE5-7E46-992D-4CEE7C2C9AD6}"/>
              </a:ext>
            </a:extLst>
          </p:cNvPr>
          <p:cNvSpPr/>
          <p:nvPr/>
        </p:nvSpPr>
        <p:spPr>
          <a:xfrm>
            <a:off x="1861457" y="1975757"/>
            <a:ext cx="2547257" cy="1910443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Classifier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8D7B13-6815-4B4A-A006-B5F860D44227}"/>
              </a:ext>
            </a:extLst>
          </p:cNvPr>
          <p:cNvGrpSpPr/>
          <p:nvPr/>
        </p:nvGrpSpPr>
        <p:grpSpPr>
          <a:xfrm>
            <a:off x="5550862" y="2535010"/>
            <a:ext cx="2082747" cy="685800"/>
            <a:chOff x="5542696" y="1289957"/>
            <a:chExt cx="2082747" cy="685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305636A-BE64-3346-8C48-0FC230F8A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696" y="1289957"/>
              <a:ext cx="2082747" cy="3767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D6AFA1-E0D4-9949-9EDC-D24877276C98}"/>
                </a:ext>
              </a:extLst>
            </p:cNvPr>
            <p:cNvCxnSpPr>
              <a:cxnSpLocks/>
            </p:cNvCxnSpPr>
            <p:nvPr/>
          </p:nvCxnSpPr>
          <p:spPr>
            <a:xfrm>
              <a:off x="5542696" y="1975757"/>
              <a:ext cx="208274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F1BECA-879A-244A-B141-230CEB3D43A0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B128A5-DCB0-C249-ABD8-DBD1660F4DAC}"/>
                </a:ext>
              </a:extLst>
            </p:cNvPr>
            <p:cNvSpPr/>
            <p:nvPr/>
          </p:nvSpPr>
          <p:spPr>
            <a:xfrm>
              <a:off x="7356021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483F0-807F-094C-AC26-AD4D1E4161D0}"/>
              </a:ext>
            </a:extLst>
          </p:cNvPr>
          <p:cNvGrpSpPr/>
          <p:nvPr/>
        </p:nvGrpSpPr>
        <p:grpSpPr>
          <a:xfrm>
            <a:off x="5550862" y="3766652"/>
            <a:ext cx="2074581" cy="699212"/>
            <a:chOff x="5550862" y="1276545"/>
            <a:chExt cx="2074581" cy="6992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AE9A19-18E4-534A-9AE0-C84847DC68DB}"/>
                </a:ext>
              </a:extLst>
            </p:cNvPr>
            <p:cNvCxnSpPr>
              <a:cxnSpLocks/>
            </p:cNvCxnSpPr>
            <p:nvPr/>
          </p:nvCxnSpPr>
          <p:spPr>
            <a:xfrm>
              <a:off x="5550862" y="1276545"/>
              <a:ext cx="2074581" cy="1341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258A99-46EE-114F-B13B-9E508168F0A0}"/>
                </a:ext>
              </a:extLst>
            </p:cNvPr>
            <p:cNvCxnSpPr>
              <a:cxnSpLocks/>
            </p:cNvCxnSpPr>
            <p:nvPr/>
          </p:nvCxnSpPr>
          <p:spPr>
            <a:xfrm>
              <a:off x="5550862" y="1975757"/>
              <a:ext cx="20745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965A7F-7B21-B547-89E2-CAB693EB5273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7DC8C-D209-C547-92AB-27493D3A01C1}"/>
                </a:ext>
              </a:extLst>
            </p:cNvPr>
            <p:cNvSpPr/>
            <p:nvPr/>
          </p:nvSpPr>
          <p:spPr>
            <a:xfrm>
              <a:off x="7356021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CDD640-947B-C749-A396-6A43E9636F44}"/>
                </a:ext>
              </a:extLst>
            </p:cNvPr>
            <p:cNvSpPr/>
            <p:nvPr/>
          </p:nvSpPr>
          <p:spPr>
            <a:xfrm>
              <a:off x="7086599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DE7BA9-0A8D-1F44-9EC5-DD35556BD3A9}"/>
              </a:ext>
            </a:extLst>
          </p:cNvPr>
          <p:cNvGrpSpPr/>
          <p:nvPr/>
        </p:nvGrpSpPr>
        <p:grpSpPr>
          <a:xfrm>
            <a:off x="5698671" y="1289957"/>
            <a:ext cx="1926772" cy="685800"/>
            <a:chOff x="5698671" y="1289957"/>
            <a:chExt cx="1926772" cy="6858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D9752E-BA50-D746-B070-9E655F507EF1}"/>
                </a:ext>
              </a:extLst>
            </p:cNvPr>
            <p:cNvCxnSpPr/>
            <p:nvPr/>
          </p:nvCxnSpPr>
          <p:spPr>
            <a:xfrm>
              <a:off x="5698671" y="1289957"/>
              <a:ext cx="19267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A039D9-FBEE-2D4F-A926-0A537EF03CA4}"/>
                </a:ext>
              </a:extLst>
            </p:cNvPr>
            <p:cNvCxnSpPr/>
            <p:nvPr/>
          </p:nvCxnSpPr>
          <p:spPr>
            <a:xfrm>
              <a:off x="5698671" y="1975757"/>
              <a:ext cx="19267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9C60ED-F95B-5643-9BCF-1156B3F02555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981929-931F-CF45-AB2C-1ED896E80F4D}"/>
                </a:ext>
              </a:extLst>
            </p:cNvPr>
            <p:cNvSpPr/>
            <p:nvPr/>
          </p:nvSpPr>
          <p:spPr>
            <a:xfrm>
              <a:off x="7356021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F4B9F-82FA-AA49-B33E-F8353194D76E}"/>
                </a:ext>
              </a:extLst>
            </p:cNvPr>
            <p:cNvSpPr/>
            <p:nvPr/>
          </p:nvSpPr>
          <p:spPr>
            <a:xfrm>
              <a:off x="7086599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F9EE58-8566-B24E-A401-9D71E2EB737F}"/>
              </a:ext>
            </a:extLst>
          </p:cNvPr>
          <p:cNvCxnSpPr/>
          <p:nvPr/>
        </p:nvCxnSpPr>
        <p:spPr>
          <a:xfrm flipV="1">
            <a:off x="4131129" y="1632857"/>
            <a:ext cx="1567542" cy="734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AC196D-F8E1-1042-876D-8B754705B20A}"/>
              </a:ext>
            </a:extLst>
          </p:cNvPr>
          <p:cNvCxnSpPr>
            <a:cxnSpLocks/>
            <a:stCxn id="5" idx="0"/>
            <a:endCxn id="34" idx="1"/>
          </p:cNvCxnSpPr>
          <p:nvPr/>
        </p:nvCxnSpPr>
        <p:spPr>
          <a:xfrm flipV="1">
            <a:off x="4408714" y="2926895"/>
            <a:ext cx="1194774" cy="40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F44EF5-EC56-FE42-B801-B2DA3A64BB16}"/>
              </a:ext>
            </a:extLst>
          </p:cNvPr>
          <p:cNvCxnSpPr>
            <a:cxnSpLocks/>
          </p:cNvCxnSpPr>
          <p:nvPr/>
        </p:nvCxnSpPr>
        <p:spPr>
          <a:xfrm>
            <a:off x="4131129" y="3483863"/>
            <a:ext cx="1567542" cy="679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B323B14-69FD-AF43-8C30-06C251953F78}"/>
              </a:ext>
            </a:extLst>
          </p:cNvPr>
          <p:cNvSpPr/>
          <p:nvPr/>
        </p:nvSpPr>
        <p:spPr>
          <a:xfrm>
            <a:off x="8948060" y="2228850"/>
            <a:ext cx="2204353" cy="10980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Scheduler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970BD-5B54-5E4F-8314-B1BC99945F8C}"/>
              </a:ext>
            </a:extLst>
          </p:cNvPr>
          <p:cNvCxnSpPr>
            <a:stCxn id="22" idx="3"/>
          </p:cNvCxnSpPr>
          <p:nvPr/>
        </p:nvCxnSpPr>
        <p:spPr>
          <a:xfrm>
            <a:off x="7600951" y="1632858"/>
            <a:ext cx="1347109" cy="9021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64DFEB-2F1F-BE47-9061-904B2CD6AE7E}"/>
              </a:ext>
            </a:extLst>
          </p:cNvPr>
          <p:cNvCxnSpPr>
            <a:stCxn id="10" idx="3"/>
            <a:endCxn id="27" idx="1"/>
          </p:cNvCxnSpPr>
          <p:nvPr/>
        </p:nvCxnSpPr>
        <p:spPr>
          <a:xfrm flipV="1">
            <a:off x="7609117" y="2777898"/>
            <a:ext cx="1338943" cy="100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BFEDA0-569C-DD42-B56C-734AC6380FF3}"/>
              </a:ext>
            </a:extLst>
          </p:cNvPr>
          <p:cNvCxnSpPr>
            <a:stCxn id="16" idx="3"/>
          </p:cNvCxnSpPr>
          <p:nvPr/>
        </p:nvCxnSpPr>
        <p:spPr>
          <a:xfrm flipV="1">
            <a:off x="7600951" y="3220810"/>
            <a:ext cx="1347109" cy="9021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532F97A-9CFB-394E-8E0E-801BAC441682}"/>
              </a:ext>
            </a:extLst>
          </p:cNvPr>
          <p:cNvSpPr/>
          <p:nvPr/>
        </p:nvSpPr>
        <p:spPr>
          <a:xfrm>
            <a:off x="356839" y="2737076"/>
            <a:ext cx="1480126" cy="4429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8C5EB9D-0A66-784D-B1C5-80457C7E874C}"/>
              </a:ext>
            </a:extLst>
          </p:cNvPr>
          <p:cNvSpPr/>
          <p:nvPr/>
        </p:nvSpPr>
        <p:spPr>
          <a:xfrm>
            <a:off x="11152413" y="2650330"/>
            <a:ext cx="987884" cy="3245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DEE391-848B-4548-9769-9A7135C77A17}"/>
              </a:ext>
            </a:extLst>
          </p:cNvPr>
          <p:cNvSpPr txBox="1"/>
          <p:nvPr/>
        </p:nvSpPr>
        <p:spPr>
          <a:xfrm>
            <a:off x="5847920" y="1309446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High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D1CF54-E659-8E48-841C-767DDD89917B}"/>
              </a:ext>
            </a:extLst>
          </p:cNvPr>
          <p:cNvSpPr txBox="1"/>
          <p:nvPr/>
        </p:nvSpPr>
        <p:spPr>
          <a:xfrm>
            <a:off x="5603488" y="2603729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Medium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AF171-F18E-914F-A096-47D7D1FA01EA}"/>
              </a:ext>
            </a:extLst>
          </p:cNvPr>
          <p:cNvSpPr txBox="1"/>
          <p:nvPr/>
        </p:nvSpPr>
        <p:spPr>
          <a:xfrm>
            <a:off x="5799334" y="3780064"/>
            <a:ext cx="97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3339D9-58CF-104F-A10C-A04C006B6A1F}"/>
              </a:ext>
            </a:extLst>
          </p:cNvPr>
          <p:cNvSpPr txBox="1"/>
          <p:nvPr/>
        </p:nvSpPr>
        <p:spPr>
          <a:xfrm>
            <a:off x="356839" y="1799298"/>
            <a:ext cx="186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Incoming Traffic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D49B38-C7E1-F44C-9B30-963F891D8329}"/>
              </a:ext>
            </a:extLst>
          </p:cNvPr>
          <p:cNvSpPr txBox="1"/>
          <p:nvPr/>
        </p:nvSpPr>
        <p:spPr>
          <a:xfrm>
            <a:off x="10220489" y="1220220"/>
            <a:ext cx="186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Outgoing Traffic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EAF374-7D8F-5249-B9F2-B52A8E6F2CEB}"/>
              </a:ext>
            </a:extLst>
          </p:cNvPr>
          <p:cNvSpPr/>
          <p:nvPr/>
        </p:nvSpPr>
        <p:spPr>
          <a:xfrm>
            <a:off x="6841668" y="3805233"/>
            <a:ext cx="244930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3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924C37-55D5-CC41-9EA7-B40DB2F02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002420"/>
            <a:ext cx="11552663" cy="1484842"/>
          </a:xfrm>
        </p:spPr>
        <p:txBody>
          <a:bodyPr/>
          <a:lstStyle/>
          <a:p>
            <a:r>
              <a:rPr lang="en-US" dirty="0"/>
              <a:t>Different queues are of different size – works like transmission window</a:t>
            </a:r>
          </a:p>
          <a:p>
            <a:r>
              <a:rPr lang="en-US" dirty="0"/>
              <a:t>Supports guaranteed bandwidth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E6D3DB-C2BF-B740-805A-920A134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– Custom Queueing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4E58119A-BC7B-CF49-A5F1-DB82E58A07C2}"/>
              </a:ext>
            </a:extLst>
          </p:cNvPr>
          <p:cNvSpPr/>
          <p:nvPr/>
        </p:nvSpPr>
        <p:spPr>
          <a:xfrm>
            <a:off x="1861457" y="1975757"/>
            <a:ext cx="2547257" cy="1910443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Classifier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40129F-F961-624D-9B9C-D13BA16CB8D6}"/>
              </a:ext>
            </a:extLst>
          </p:cNvPr>
          <p:cNvGrpSpPr/>
          <p:nvPr/>
        </p:nvGrpSpPr>
        <p:grpSpPr>
          <a:xfrm>
            <a:off x="6319157" y="2535010"/>
            <a:ext cx="1314452" cy="685800"/>
            <a:chOff x="6310991" y="1289957"/>
            <a:chExt cx="1314452" cy="685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C9AB005-CFAA-8242-A7A8-867FA9DA8687}"/>
                </a:ext>
              </a:extLst>
            </p:cNvPr>
            <p:cNvCxnSpPr>
              <a:cxnSpLocks/>
            </p:cNvCxnSpPr>
            <p:nvPr/>
          </p:nvCxnSpPr>
          <p:spPr>
            <a:xfrm>
              <a:off x="6310991" y="1289957"/>
              <a:ext cx="131445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39279F-6EE3-9F49-9418-06916382E3F0}"/>
                </a:ext>
              </a:extLst>
            </p:cNvPr>
            <p:cNvCxnSpPr>
              <a:cxnSpLocks/>
            </p:cNvCxnSpPr>
            <p:nvPr/>
          </p:nvCxnSpPr>
          <p:spPr>
            <a:xfrm>
              <a:off x="6310991" y="1975757"/>
              <a:ext cx="131445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44F50-FD6B-0A41-AE77-28A8328DE1DE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E8EE4D-AEDF-0D4A-B4BD-EDC7382CF325}"/>
                </a:ext>
              </a:extLst>
            </p:cNvPr>
            <p:cNvSpPr/>
            <p:nvPr/>
          </p:nvSpPr>
          <p:spPr>
            <a:xfrm>
              <a:off x="7356021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41132F-1CE5-F94F-8649-A5B99763AC52}"/>
                </a:ext>
              </a:extLst>
            </p:cNvPr>
            <p:cNvSpPr/>
            <p:nvPr/>
          </p:nvSpPr>
          <p:spPr>
            <a:xfrm>
              <a:off x="7086599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738D7C-954B-FD4F-B2EB-BCF84F4D698F}"/>
              </a:ext>
            </a:extLst>
          </p:cNvPr>
          <p:cNvGrpSpPr/>
          <p:nvPr/>
        </p:nvGrpSpPr>
        <p:grpSpPr>
          <a:xfrm>
            <a:off x="4947557" y="3780064"/>
            <a:ext cx="2677886" cy="685800"/>
            <a:chOff x="4947557" y="1289957"/>
            <a:chExt cx="2677886" cy="685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72BCB4-6042-F84D-BA93-22BEC1439E98}"/>
                </a:ext>
              </a:extLst>
            </p:cNvPr>
            <p:cNvCxnSpPr>
              <a:cxnSpLocks/>
            </p:cNvCxnSpPr>
            <p:nvPr/>
          </p:nvCxnSpPr>
          <p:spPr>
            <a:xfrm>
              <a:off x="4947557" y="1289957"/>
              <a:ext cx="267788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99DDB59-15E2-B540-92C3-0DFA988A9737}"/>
                </a:ext>
              </a:extLst>
            </p:cNvPr>
            <p:cNvCxnSpPr>
              <a:cxnSpLocks/>
            </p:cNvCxnSpPr>
            <p:nvPr/>
          </p:nvCxnSpPr>
          <p:spPr>
            <a:xfrm>
              <a:off x="4947557" y="1975757"/>
              <a:ext cx="267788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583EF91-1A71-E049-B0B3-4622F757433A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A7EE2D-F41C-404D-B8D3-9EA99E0D232A}"/>
                </a:ext>
              </a:extLst>
            </p:cNvPr>
            <p:cNvSpPr/>
            <p:nvPr/>
          </p:nvSpPr>
          <p:spPr>
            <a:xfrm>
              <a:off x="7356021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821F3A-04FA-5F4B-9D7C-947743FD5E9B}"/>
                </a:ext>
              </a:extLst>
            </p:cNvPr>
            <p:cNvSpPr/>
            <p:nvPr/>
          </p:nvSpPr>
          <p:spPr>
            <a:xfrm>
              <a:off x="7086599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6CD40C-6901-9644-9E6C-EC8876D6A8DB}"/>
              </a:ext>
            </a:extLst>
          </p:cNvPr>
          <p:cNvGrpSpPr/>
          <p:nvPr/>
        </p:nvGrpSpPr>
        <p:grpSpPr>
          <a:xfrm>
            <a:off x="5698671" y="1289957"/>
            <a:ext cx="1926772" cy="685800"/>
            <a:chOff x="5698671" y="1289957"/>
            <a:chExt cx="1926772" cy="6858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C4A329-0163-6B4B-9F81-972437B9E10E}"/>
                </a:ext>
              </a:extLst>
            </p:cNvPr>
            <p:cNvCxnSpPr/>
            <p:nvPr/>
          </p:nvCxnSpPr>
          <p:spPr>
            <a:xfrm>
              <a:off x="5698671" y="1289957"/>
              <a:ext cx="19267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ABF910-7B9B-9145-ADBE-9F95CA56ABB8}"/>
                </a:ext>
              </a:extLst>
            </p:cNvPr>
            <p:cNvCxnSpPr/>
            <p:nvPr/>
          </p:nvCxnSpPr>
          <p:spPr>
            <a:xfrm>
              <a:off x="5698671" y="1975757"/>
              <a:ext cx="19267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915F03F-F191-7345-A5A8-0680B4850575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133AEC-D296-5D40-9031-DAAD70112F33}"/>
                </a:ext>
              </a:extLst>
            </p:cNvPr>
            <p:cNvSpPr/>
            <p:nvPr/>
          </p:nvSpPr>
          <p:spPr>
            <a:xfrm>
              <a:off x="7356021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D33F98-351C-044D-A811-D848A8FEE78D}"/>
                </a:ext>
              </a:extLst>
            </p:cNvPr>
            <p:cNvSpPr/>
            <p:nvPr/>
          </p:nvSpPr>
          <p:spPr>
            <a:xfrm>
              <a:off x="7086599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6DB4FA-D900-CC46-92E9-0E16059E0639}"/>
              </a:ext>
            </a:extLst>
          </p:cNvPr>
          <p:cNvCxnSpPr/>
          <p:nvPr/>
        </p:nvCxnSpPr>
        <p:spPr>
          <a:xfrm flipV="1">
            <a:off x="4131129" y="1632857"/>
            <a:ext cx="1567542" cy="734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399639-8FE2-154A-99B0-E743FEBBD600}"/>
              </a:ext>
            </a:extLst>
          </p:cNvPr>
          <p:cNvCxnSpPr>
            <a:stCxn id="4" idx="0"/>
          </p:cNvCxnSpPr>
          <p:nvPr/>
        </p:nvCxnSpPr>
        <p:spPr>
          <a:xfrm flipV="1">
            <a:off x="4408714" y="2930978"/>
            <a:ext cx="172445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F4663C-D9DF-F046-9146-7AAB86EBF45D}"/>
              </a:ext>
            </a:extLst>
          </p:cNvPr>
          <p:cNvCxnSpPr/>
          <p:nvPr/>
        </p:nvCxnSpPr>
        <p:spPr>
          <a:xfrm>
            <a:off x="4131129" y="3483863"/>
            <a:ext cx="889010" cy="6717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7E7420F-6413-2E47-9223-B06E105ECC40}"/>
              </a:ext>
            </a:extLst>
          </p:cNvPr>
          <p:cNvSpPr/>
          <p:nvPr/>
        </p:nvSpPr>
        <p:spPr>
          <a:xfrm>
            <a:off x="8948060" y="2228850"/>
            <a:ext cx="2204353" cy="10980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Scheduler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F83453E-F8FD-B84D-B688-B0F680436288}"/>
              </a:ext>
            </a:extLst>
          </p:cNvPr>
          <p:cNvCxnSpPr>
            <a:stCxn id="24" idx="3"/>
          </p:cNvCxnSpPr>
          <p:nvPr/>
        </p:nvCxnSpPr>
        <p:spPr>
          <a:xfrm>
            <a:off x="7600951" y="1632858"/>
            <a:ext cx="1347109" cy="9021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50B979-DFC8-EB44-9909-BD3C7FC641E0}"/>
              </a:ext>
            </a:extLst>
          </p:cNvPr>
          <p:cNvCxnSpPr>
            <a:stCxn id="11" idx="3"/>
            <a:endCxn id="36" idx="1"/>
          </p:cNvCxnSpPr>
          <p:nvPr/>
        </p:nvCxnSpPr>
        <p:spPr>
          <a:xfrm flipV="1">
            <a:off x="7609117" y="2777898"/>
            <a:ext cx="1338943" cy="100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4491F5-C06A-E34E-AF96-056C6F5B6FD1}"/>
              </a:ext>
            </a:extLst>
          </p:cNvPr>
          <p:cNvCxnSpPr>
            <a:stCxn id="18" idx="3"/>
          </p:cNvCxnSpPr>
          <p:nvPr/>
        </p:nvCxnSpPr>
        <p:spPr>
          <a:xfrm flipV="1">
            <a:off x="7600951" y="3220810"/>
            <a:ext cx="1347109" cy="9021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>
            <a:extLst>
              <a:ext uri="{FF2B5EF4-FFF2-40B4-BE49-F238E27FC236}">
                <a16:creationId xmlns:a16="http://schemas.microsoft.com/office/drawing/2014/main" id="{CCB2D43A-D689-434B-B949-EEAF845D92B9}"/>
              </a:ext>
            </a:extLst>
          </p:cNvPr>
          <p:cNvSpPr/>
          <p:nvPr/>
        </p:nvSpPr>
        <p:spPr>
          <a:xfrm>
            <a:off x="356839" y="2737076"/>
            <a:ext cx="1480126" cy="4429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032A153-7779-D646-9E1D-DDB68331EA42}"/>
              </a:ext>
            </a:extLst>
          </p:cNvPr>
          <p:cNvSpPr/>
          <p:nvPr/>
        </p:nvSpPr>
        <p:spPr>
          <a:xfrm>
            <a:off x="11152413" y="2650330"/>
            <a:ext cx="987884" cy="3245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3142EC-52A3-1546-B7BD-FC3FDC716316}"/>
              </a:ext>
            </a:extLst>
          </p:cNvPr>
          <p:cNvSpPr txBox="1"/>
          <p:nvPr/>
        </p:nvSpPr>
        <p:spPr>
          <a:xfrm>
            <a:off x="6041571" y="1309690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E25F96-08E5-4845-A878-3F9B1FE0FAD8}"/>
              </a:ext>
            </a:extLst>
          </p:cNvPr>
          <p:cNvSpPr txBox="1"/>
          <p:nvPr/>
        </p:nvSpPr>
        <p:spPr>
          <a:xfrm>
            <a:off x="6196125" y="2572683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0.2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8C0DF0-84C7-0147-B361-3E2EBB12B268}"/>
              </a:ext>
            </a:extLst>
          </p:cNvPr>
          <p:cNvSpPr txBox="1"/>
          <p:nvPr/>
        </p:nvSpPr>
        <p:spPr>
          <a:xfrm>
            <a:off x="5550862" y="3779574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0FCBA6-2F0D-9545-8042-E0C460FD2F79}"/>
              </a:ext>
            </a:extLst>
          </p:cNvPr>
          <p:cNvSpPr txBox="1"/>
          <p:nvPr/>
        </p:nvSpPr>
        <p:spPr>
          <a:xfrm>
            <a:off x="356839" y="1799298"/>
            <a:ext cx="186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Incoming Traffic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3D7AEF-8287-8F4C-9A76-9E45C6CC3266}"/>
              </a:ext>
            </a:extLst>
          </p:cNvPr>
          <p:cNvSpPr txBox="1"/>
          <p:nvPr/>
        </p:nvSpPr>
        <p:spPr>
          <a:xfrm>
            <a:off x="10220489" y="1220220"/>
            <a:ext cx="186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Outgoing Traffic</a:t>
            </a:r>
          </a:p>
        </p:txBody>
      </p:sp>
    </p:spTree>
    <p:extLst>
      <p:ext uri="{BB962C8B-B14F-4D97-AF65-F5344CB8AC3E}">
        <p14:creationId xmlns:p14="http://schemas.microsoft.com/office/powerpoint/2010/main" val="61426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1D75F-AB93-804D-871D-178F09B63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4833254"/>
            <a:ext cx="11552663" cy="1654007"/>
          </a:xfrm>
        </p:spPr>
        <p:txBody>
          <a:bodyPr/>
          <a:lstStyle/>
          <a:p>
            <a:r>
              <a:rPr lang="en-US" dirty="0"/>
              <a:t>Ensure fairness among the flows – every flow will get equal amount of bandwidth </a:t>
            </a:r>
          </a:p>
          <a:p>
            <a:r>
              <a:rPr lang="en-US" dirty="0"/>
              <a:t>Queues can be assigned with a weight – fairness proportional to the weight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F1BA5-4E10-4E49-9EF0-24351C37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– Weighted Fair Queuing (WFQ)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DF215B5-3AE5-7E46-992D-4CEE7C2C9AD6}"/>
              </a:ext>
            </a:extLst>
          </p:cNvPr>
          <p:cNvSpPr/>
          <p:nvPr/>
        </p:nvSpPr>
        <p:spPr>
          <a:xfrm>
            <a:off x="1861457" y="1975757"/>
            <a:ext cx="2547257" cy="1910443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Classifier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8D7B13-6815-4B4A-A006-B5F860D44227}"/>
              </a:ext>
            </a:extLst>
          </p:cNvPr>
          <p:cNvGrpSpPr/>
          <p:nvPr/>
        </p:nvGrpSpPr>
        <p:grpSpPr>
          <a:xfrm>
            <a:off x="5550862" y="2535010"/>
            <a:ext cx="2082747" cy="685800"/>
            <a:chOff x="5542696" y="1289957"/>
            <a:chExt cx="2082747" cy="685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305636A-BE64-3346-8C48-0FC230F8A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696" y="1289957"/>
              <a:ext cx="2082747" cy="3767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D6AFA1-E0D4-9949-9EDC-D24877276C98}"/>
                </a:ext>
              </a:extLst>
            </p:cNvPr>
            <p:cNvCxnSpPr>
              <a:cxnSpLocks/>
            </p:cNvCxnSpPr>
            <p:nvPr/>
          </p:nvCxnSpPr>
          <p:spPr>
            <a:xfrm>
              <a:off x="5542696" y="1975757"/>
              <a:ext cx="208274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F1BECA-879A-244A-B141-230CEB3D43A0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B128A5-DCB0-C249-ABD8-DBD1660F4DAC}"/>
                </a:ext>
              </a:extLst>
            </p:cNvPr>
            <p:cNvSpPr/>
            <p:nvPr/>
          </p:nvSpPr>
          <p:spPr>
            <a:xfrm>
              <a:off x="6694820" y="1289958"/>
              <a:ext cx="906131" cy="6857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483F0-807F-094C-AC26-AD4D1E4161D0}"/>
              </a:ext>
            </a:extLst>
          </p:cNvPr>
          <p:cNvGrpSpPr/>
          <p:nvPr/>
        </p:nvGrpSpPr>
        <p:grpSpPr>
          <a:xfrm>
            <a:off x="5550862" y="3766652"/>
            <a:ext cx="2074581" cy="715541"/>
            <a:chOff x="5550862" y="1276545"/>
            <a:chExt cx="2074581" cy="71554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AE9A19-18E4-534A-9AE0-C84847DC68DB}"/>
                </a:ext>
              </a:extLst>
            </p:cNvPr>
            <p:cNvCxnSpPr>
              <a:cxnSpLocks/>
            </p:cNvCxnSpPr>
            <p:nvPr/>
          </p:nvCxnSpPr>
          <p:spPr>
            <a:xfrm>
              <a:off x="5550862" y="1276545"/>
              <a:ext cx="2074581" cy="1341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258A99-46EE-114F-B13B-9E508168F0A0}"/>
                </a:ext>
              </a:extLst>
            </p:cNvPr>
            <p:cNvCxnSpPr>
              <a:cxnSpLocks/>
            </p:cNvCxnSpPr>
            <p:nvPr/>
          </p:nvCxnSpPr>
          <p:spPr>
            <a:xfrm>
              <a:off x="5550862" y="1975757"/>
              <a:ext cx="20745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965A7F-7B21-B547-89E2-CAB693EB5273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7DC8C-D209-C547-92AB-27493D3A01C1}"/>
                </a:ext>
              </a:extLst>
            </p:cNvPr>
            <p:cNvSpPr/>
            <p:nvPr/>
          </p:nvSpPr>
          <p:spPr>
            <a:xfrm>
              <a:off x="7181882" y="1289958"/>
              <a:ext cx="419069" cy="6857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CDD640-947B-C749-A396-6A43E9636F44}"/>
                </a:ext>
              </a:extLst>
            </p:cNvPr>
            <p:cNvSpPr/>
            <p:nvPr/>
          </p:nvSpPr>
          <p:spPr>
            <a:xfrm>
              <a:off x="6746485" y="1306287"/>
              <a:ext cx="435397" cy="6857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DE7BA9-0A8D-1F44-9EC5-DD35556BD3A9}"/>
              </a:ext>
            </a:extLst>
          </p:cNvPr>
          <p:cNvGrpSpPr/>
          <p:nvPr/>
        </p:nvGrpSpPr>
        <p:grpSpPr>
          <a:xfrm>
            <a:off x="5698671" y="1289957"/>
            <a:ext cx="1926772" cy="699212"/>
            <a:chOff x="5698671" y="1289957"/>
            <a:chExt cx="1926772" cy="69921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D9752E-BA50-D746-B070-9E655F507EF1}"/>
                </a:ext>
              </a:extLst>
            </p:cNvPr>
            <p:cNvCxnSpPr/>
            <p:nvPr/>
          </p:nvCxnSpPr>
          <p:spPr>
            <a:xfrm>
              <a:off x="5698671" y="1289957"/>
              <a:ext cx="19267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A039D9-FBEE-2D4F-A926-0A537EF03CA4}"/>
                </a:ext>
              </a:extLst>
            </p:cNvPr>
            <p:cNvCxnSpPr/>
            <p:nvPr/>
          </p:nvCxnSpPr>
          <p:spPr>
            <a:xfrm>
              <a:off x="5698671" y="1975757"/>
              <a:ext cx="19267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9C60ED-F95B-5643-9BCF-1156B3F02555}"/>
                </a:ext>
              </a:extLst>
            </p:cNvPr>
            <p:cNvCxnSpPr/>
            <p:nvPr/>
          </p:nvCxnSpPr>
          <p:spPr>
            <a:xfrm>
              <a:off x="7625443" y="1289957"/>
              <a:ext cx="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981929-931F-CF45-AB2C-1ED896E80F4D}"/>
                </a:ext>
              </a:extLst>
            </p:cNvPr>
            <p:cNvSpPr/>
            <p:nvPr/>
          </p:nvSpPr>
          <p:spPr>
            <a:xfrm>
              <a:off x="7356021" y="1289958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F4B9F-82FA-AA49-B33E-F8353194D76E}"/>
                </a:ext>
              </a:extLst>
            </p:cNvPr>
            <p:cNvSpPr/>
            <p:nvPr/>
          </p:nvSpPr>
          <p:spPr>
            <a:xfrm>
              <a:off x="7098845" y="1303370"/>
              <a:ext cx="244930" cy="685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F9EE58-8566-B24E-A401-9D71E2EB737F}"/>
              </a:ext>
            </a:extLst>
          </p:cNvPr>
          <p:cNvCxnSpPr/>
          <p:nvPr/>
        </p:nvCxnSpPr>
        <p:spPr>
          <a:xfrm flipV="1">
            <a:off x="4131129" y="1632857"/>
            <a:ext cx="1567542" cy="734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AC196D-F8E1-1042-876D-8B754705B20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408714" y="2926895"/>
            <a:ext cx="1194774" cy="40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F44EF5-EC56-FE42-B801-B2DA3A64BB16}"/>
              </a:ext>
            </a:extLst>
          </p:cNvPr>
          <p:cNvCxnSpPr>
            <a:cxnSpLocks/>
          </p:cNvCxnSpPr>
          <p:nvPr/>
        </p:nvCxnSpPr>
        <p:spPr>
          <a:xfrm>
            <a:off x="4131129" y="3483863"/>
            <a:ext cx="1567542" cy="679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B323B14-69FD-AF43-8C30-06C251953F78}"/>
              </a:ext>
            </a:extLst>
          </p:cNvPr>
          <p:cNvSpPr/>
          <p:nvPr/>
        </p:nvSpPr>
        <p:spPr>
          <a:xfrm>
            <a:off x="8948060" y="2228850"/>
            <a:ext cx="2204353" cy="10980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Scheduler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970BD-5B54-5E4F-8314-B1BC99945F8C}"/>
              </a:ext>
            </a:extLst>
          </p:cNvPr>
          <p:cNvCxnSpPr>
            <a:stCxn id="22" idx="3"/>
          </p:cNvCxnSpPr>
          <p:nvPr/>
        </p:nvCxnSpPr>
        <p:spPr>
          <a:xfrm>
            <a:off x="7600951" y="1632858"/>
            <a:ext cx="1347109" cy="9021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64DFEB-2F1F-BE47-9061-904B2CD6AE7E}"/>
              </a:ext>
            </a:extLst>
          </p:cNvPr>
          <p:cNvCxnSpPr>
            <a:cxnSpLocks/>
            <a:stCxn id="10" idx="3"/>
            <a:endCxn id="27" idx="1"/>
          </p:cNvCxnSpPr>
          <p:nvPr/>
        </p:nvCxnSpPr>
        <p:spPr>
          <a:xfrm flipV="1">
            <a:off x="7609117" y="2777898"/>
            <a:ext cx="1338943" cy="100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BFEDA0-569C-DD42-B56C-734AC6380FF3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600951" y="3220811"/>
            <a:ext cx="1347109" cy="9021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532F97A-9CFB-394E-8E0E-801BAC441682}"/>
              </a:ext>
            </a:extLst>
          </p:cNvPr>
          <p:cNvSpPr/>
          <p:nvPr/>
        </p:nvSpPr>
        <p:spPr>
          <a:xfrm>
            <a:off x="356839" y="2737076"/>
            <a:ext cx="1480126" cy="4429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8C5EB9D-0A66-784D-B1C5-80457C7E874C}"/>
              </a:ext>
            </a:extLst>
          </p:cNvPr>
          <p:cNvSpPr/>
          <p:nvPr/>
        </p:nvSpPr>
        <p:spPr>
          <a:xfrm>
            <a:off x="11152413" y="2650330"/>
            <a:ext cx="987884" cy="3245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3339D9-58CF-104F-A10C-A04C006B6A1F}"/>
              </a:ext>
            </a:extLst>
          </p:cNvPr>
          <p:cNvSpPr txBox="1"/>
          <p:nvPr/>
        </p:nvSpPr>
        <p:spPr>
          <a:xfrm>
            <a:off x="356839" y="1799298"/>
            <a:ext cx="186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Incoming Traffic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D49B38-C7E1-F44C-9B30-963F891D8329}"/>
              </a:ext>
            </a:extLst>
          </p:cNvPr>
          <p:cNvSpPr txBox="1"/>
          <p:nvPr/>
        </p:nvSpPr>
        <p:spPr>
          <a:xfrm>
            <a:off x="10220489" y="1220220"/>
            <a:ext cx="1863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Outgoing Traffic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EAF374-7D8F-5249-B9F2-B52A8E6F2CEB}"/>
              </a:ext>
            </a:extLst>
          </p:cNvPr>
          <p:cNvSpPr/>
          <p:nvPr/>
        </p:nvSpPr>
        <p:spPr>
          <a:xfrm>
            <a:off x="6278335" y="3820884"/>
            <a:ext cx="443658" cy="6857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47D8B7-BFF4-DF4B-A1B0-437413E023A6}"/>
              </a:ext>
            </a:extLst>
          </p:cNvPr>
          <p:cNvSpPr/>
          <p:nvPr/>
        </p:nvSpPr>
        <p:spPr>
          <a:xfrm>
            <a:off x="4678735" y="1343026"/>
            <a:ext cx="244930" cy="55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003D35-330B-4847-BC81-EBC87682C6A3}"/>
              </a:ext>
            </a:extLst>
          </p:cNvPr>
          <p:cNvSpPr/>
          <p:nvPr/>
        </p:nvSpPr>
        <p:spPr>
          <a:xfrm>
            <a:off x="4562978" y="2276210"/>
            <a:ext cx="743701" cy="461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56BB0B-2540-AF4B-8DF4-4A7ADE891508}"/>
              </a:ext>
            </a:extLst>
          </p:cNvPr>
          <p:cNvSpPr/>
          <p:nvPr/>
        </p:nvSpPr>
        <p:spPr>
          <a:xfrm>
            <a:off x="4780620" y="3112235"/>
            <a:ext cx="421762" cy="536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D586C0-D91B-184C-9DAF-FD474C8E1AFE}"/>
              </a:ext>
            </a:extLst>
          </p:cNvPr>
          <p:cNvSpPr/>
          <p:nvPr/>
        </p:nvSpPr>
        <p:spPr>
          <a:xfrm>
            <a:off x="11523890" y="3488391"/>
            <a:ext cx="244930" cy="55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73EC11-EF30-9E4A-AA99-FC4F3CE316CA}"/>
              </a:ext>
            </a:extLst>
          </p:cNvPr>
          <p:cNvSpPr/>
          <p:nvPr/>
        </p:nvSpPr>
        <p:spPr>
          <a:xfrm>
            <a:off x="11278960" y="3495097"/>
            <a:ext cx="244930" cy="55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BE71DB-6E58-014D-A6AE-E6B986050FB3}"/>
              </a:ext>
            </a:extLst>
          </p:cNvPr>
          <p:cNvSpPr/>
          <p:nvPr/>
        </p:nvSpPr>
        <p:spPr>
          <a:xfrm>
            <a:off x="11034030" y="3495097"/>
            <a:ext cx="244930" cy="55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66C18F-C41E-C94D-AB21-8DCB3017C70A}"/>
              </a:ext>
            </a:extLst>
          </p:cNvPr>
          <p:cNvSpPr/>
          <p:nvPr/>
        </p:nvSpPr>
        <p:spPr>
          <a:xfrm>
            <a:off x="10789100" y="3501803"/>
            <a:ext cx="244930" cy="55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BE0EEB-1702-C94C-B61A-88052E927A61}"/>
              </a:ext>
            </a:extLst>
          </p:cNvPr>
          <p:cNvSpPr/>
          <p:nvPr/>
        </p:nvSpPr>
        <p:spPr>
          <a:xfrm>
            <a:off x="9760504" y="3478478"/>
            <a:ext cx="1028596" cy="566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7D61D45-CCF2-CD41-A048-F18D04469FF6}"/>
              </a:ext>
            </a:extLst>
          </p:cNvPr>
          <p:cNvSpPr/>
          <p:nvPr/>
        </p:nvSpPr>
        <p:spPr>
          <a:xfrm>
            <a:off x="9297823" y="3490234"/>
            <a:ext cx="467517" cy="5680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B1BD28-DCC0-854B-B5B2-2B871951A002}"/>
              </a:ext>
            </a:extLst>
          </p:cNvPr>
          <p:cNvSpPr/>
          <p:nvPr/>
        </p:nvSpPr>
        <p:spPr>
          <a:xfrm>
            <a:off x="8813871" y="3499372"/>
            <a:ext cx="467517" cy="5849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78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79B5F-B831-B94C-A8BE-6B7FCDA52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congestion by controlling the queue parameters </a:t>
            </a:r>
          </a:p>
          <a:p>
            <a:endParaRPr lang="en-US" dirty="0"/>
          </a:p>
          <a:p>
            <a:r>
              <a:rPr lang="en-US" b="1" dirty="0"/>
              <a:t>Different from TCP congestion control </a:t>
            </a:r>
          </a:p>
          <a:p>
            <a:pPr lvl="1"/>
            <a:r>
              <a:rPr lang="en-US" dirty="0"/>
              <a:t>TCP response on detection of the congestion </a:t>
            </a:r>
          </a:p>
          <a:p>
            <a:pPr lvl="1"/>
            <a:r>
              <a:rPr lang="en-US" b="1" dirty="0"/>
              <a:t>Congestion avoidance</a:t>
            </a:r>
            <a:r>
              <a:rPr lang="en-US" dirty="0"/>
              <a:t> – ensure that a flow performance does not get affected by the congestion </a:t>
            </a:r>
          </a:p>
          <a:p>
            <a:pPr lvl="1"/>
            <a:endParaRPr lang="en-US" b="1" dirty="0"/>
          </a:p>
          <a:p>
            <a:r>
              <a:rPr lang="en-US" dirty="0"/>
              <a:t>If congestion avoidance is there at the network layer, do we still need congestion control at transport layer?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0E521-4FAE-9D45-8F71-D031B219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Avoidance in the Internet</a:t>
            </a:r>
          </a:p>
        </p:txBody>
      </p:sp>
    </p:spTree>
    <p:extLst>
      <p:ext uri="{BB962C8B-B14F-4D97-AF65-F5344CB8AC3E}">
        <p14:creationId xmlns:p14="http://schemas.microsoft.com/office/powerpoint/2010/main" val="3658748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931274-43A3-F24D-9201-54C2CC43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1006795"/>
            <a:ext cx="11552663" cy="5349838"/>
          </a:xfrm>
        </p:spPr>
        <p:txBody>
          <a:bodyPr/>
          <a:lstStyle/>
          <a:p>
            <a:r>
              <a:rPr lang="en-US" dirty="0"/>
              <a:t>Internet carries multiple data packets from different applications having different </a:t>
            </a:r>
            <a:r>
              <a:rPr lang="en-US" dirty="0" err="1"/>
              <a:t>QoS</a:t>
            </a:r>
            <a:r>
              <a:rPr lang="en-US" dirty="0"/>
              <a:t> requirements</a:t>
            </a:r>
          </a:p>
          <a:p>
            <a:endParaRPr lang="en-US" dirty="0"/>
          </a:p>
          <a:p>
            <a:r>
              <a:rPr lang="en-US" b="1" dirty="0"/>
              <a:t>Elastic traffic </a:t>
            </a:r>
            <a:r>
              <a:rPr lang="en-US" dirty="0"/>
              <a:t>– TCP like traffic, elastic nature of flow control based on AIMD </a:t>
            </a:r>
          </a:p>
          <a:p>
            <a:endParaRPr lang="en-US" b="1" dirty="0"/>
          </a:p>
          <a:p>
            <a:r>
              <a:rPr lang="en-US" b="1" dirty="0"/>
              <a:t>Inelastic Traffic </a:t>
            </a:r>
            <a:r>
              <a:rPr lang="en-US" dirty="0"/>
              <a:t>– UDP traffic, smoothed or controlled or constant bit rate traffic </a:t>
            </a:r>
          </a:p>
          <a:p>
            <a:endParaRPr lang="en-US" b="1" dirty="0"/>
          </a:p>
          <a:p>
            <a:r>
              <a:rPr lang="en-US" b="1" dirty="0"/>
              <a:t>Inelastic traffic is preferred for real time applications – Can you say why? </a:t>
            </a:r>
            <a:r>
              <a:rPr lang="en-US" dirty="0"/>
              <a:t>(NB: Don’t confuse with YouTube, YouTube like applications work over HTTP to support a broad range of network supports, like network behind proxy; think of VoIP or IPTV)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B9327-2BDD-594F-8730-F11D6A90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Congestion Avoidance is Necessary for </a:t>
            </a:r>
            <a:r>
              <a:rPr lang="en-US" dirty="0" err="1"/>
              <a:t>QoS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87F05D-CEEF-1540-AC06-7F61CD0FF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</p:spPr>
        <p:txBody>
          <a:bodyPr/>
          <a:lstStyle/>
          <a:p>
            <a:r>
              <a:rPr lang="en-US" dirty="0"/>
              <a:t>Which traffic will dominate over the link?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8D69C-D20E-2B4D-8E11-F06DA6D5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Congestion Avoidance is Necessary for </a:t>
            </a:r>
            <a:r>
              <a:rPr lang="en-US" dirty="0" err="1"/>
              <a:t>QoS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57085B-1850-8D49-A173-31189905800F}"/>
              </a:ext>
            </a:extLst>
          </p:cNvPr>
          <p:cNvSpPr/>
          <p:nvPr/>
        </p:nvSpPr>
        <p:spPr>
          <a:xfrm>
            <a:off x="2024743" y="2416629"/>
            <a:ext cx="849086" cy="800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0067BA-8FFA-C64E-8DAE-506CB59EA727}"/>
              </a:ext>
            </a:extLst>
          </p:cNvPr>
          <p:cNvSpPr/>
          <p:nvPr/>
        </p:nvSpPr>
        <p:spPr>
          <a:xfrm>
            <a:off x="2024743" y="4451945"/>
            <a:ext cx="849086" cy="800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BA56D-4A66-5C48-97F2-FBD464F723FF}"/>
              </a:ext>
            </a:extLst>
          </p:cNvPr>
          <p:cNvSpPr/>
          <p:nvPr/>
        </p:nvSpPr>
        <p:spPr>
          <a:xfrm>
            <a:off x="4005943" y="3412293"/>
            <a:ext cx="849086" cy="800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BA4E5F-DB0F-D74C-BD8E-9F06CB2C7B9A}"/>
              </a:ext>
            </a:extLst>
          </p:cNvPr>
          <p:cNvSpPr/>
          <p:nvPr/>
        </p:nvSpPr>
        <p:spPr>
          <a:xfrm>
            <a:off x="7108636" y="3412293"/>
            <a:ext cx="849086" cy="800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ADA68-2B0C-A745-B9F4-D68E9B66CD8A}"/>
              </a:ext>
            </a:extLst>
          </p:cNvPr>
          <p:cNvSpPr/>
          <p:nvPr/>
        </p:nvSpPr>
        <p:spPr>
          <a:xfrm>
            <a:off x="9231616" y="2416629"/>
            <a:ext cx="849086" cy="800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FE326-F729-2C41-BDC7-55518A6BF5DA}"/>
              </a:ext>
            </a:extLst>
          </p:cNvPr>
          <p:cNvSpPr/>
          <p:nvPr/>
        </p:nvSpPr>
        <p:spPr>
          <a:xfrm>
            <a:off x="9236794" y="4451945"/>
            <a:ext cx="849086" cy="800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E4A49B-AEBE-7149-8C43-E9553C855B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873829" y="2916957"/>
            <a:ext cx="1256460" cy="612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DD5882-0E6C-5845-8F53-2415240B8C9D}"/>
              </a:ext>
            </a:extLst>
          </p:cNvPr>
          <p:cNvCxnSpPr>
            <a:cxnSpLocks/>
            <a:stCxn id="6" idx="3"/>
            <a:endCxn id="5" idx="6"/>
          </p:cNvCxnSpPr>
          <p:nvPr/>
        </p:nvCxnSpPr>
        <p:spPr>
          <a:xfrm flipH="1">
            <a:off x="2873829" y="4095221"/>
            <a:ext cx="1256460" cy="756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9E4366-EFD3-604E-84B0-3D9A2A053D44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855029" y="3812343"/>
            <a:ext cx="225360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1FDE75-AB62-3F4E-A9D2-04DE17139F79}"/>
              </a:ext>
            </a:extLst>
          </p:cNvPr>
          <p:cNvCxnSpPr>
            <a:stCxn id="7" idx="7"/>
            <a:endCxn id="8" idx="2"/>
          </p:cNvCxnSpPr>
          <p:nvPr/>
        </p:nvCxnSpPr>
        <p:spPr>
          <a:xfrm flipV="1">
            <a:off x="7833376" y="2816679"/>
            <a:ext cx="1398240" cy="7127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4C1DDB-CCD9-6D47-92EE-8E44E2CF540C}"/>
              </a:ext>
            </a:extLst>
          </p:cNvPr>
          <p:cNvCxnSpPr>
            <a:cxnSpLocks/>
            <a:stCxn id="7" idx="5"/>
            <a:endCxn id="9" idx="2"/>
          </p:cNvCxnSpPr>
          <p:nvPr/>
        </p:nvCxnSpPr>
        <p:spPr>
          <a:xfrm>
            <a:off x="7833376" y="4095221"/>
            <a:ext cx="1403418" cy="756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E5DB118C-B705-6743-A5A1-86EBD972F863}"/>
              </a:ext>
            </a:extLst>
          </p:cNvPr>
          <p:cNvSpPr/>
          <p:nvPr/>
        </p:nvSpPr>
        <p:spPr>
          <a:xfrm>
            <a:off x="3020786" y="4125079"/>
            <a:ext cx="5763985" cy="2362183"/>
          </a:xfrm>
          <a:prstGeom prst="arc">
            <a:avLst>
              <a:gd name="adj1" fmla="val 10857514"/>
              <a:gd name="adj2" fmla="val 0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C36F312-88B8-4949-9D4C-AA9FEBBDC2A0}"/>
              </a:ext>
            </a:extLst>
          </p:cNvPr>
          <p:cNvSpPr/>
          <p:nvPr/>
        </p:nvSpPr>
        <p:spPr>
          <a:xfrm rot="10800000">
            <a:off x="3020786" y="1050110"/>
            <a:ext cx="5763985" cy="2362183"/>
          </a:xfrm>
          <a:prstGeom prst="arc">
            <a:avLst>
              <a:gd name="adj1" fmla="val 10857514"/>
              <a:gd name="adj2" fmla="val 0"/>
            </a:avLst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E10540-4D7A-6145-8F3B-048ED4E03117}"/>
              </a:ext>
            </a:extLst>
          </p:cNvPr>
          <p:cNvSpPr txBox="1"/>
          <p:nvPr/>
        </p:nvSpPr>
        <p:spPr>
          <a:xfrm>
            <a:off x="4708645" y="2592131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Elastic Traffic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A79F0-A067-C044-B962-D70BAE219A94}"/>
              </a:ext>
            </a:extLst>
          </p:cNvPr>
          <p:cNvSpPr txBox="1"/>
          <p:nvPr/>
        </p:nvSpPr>
        <p:spPr>
          <a:xfrm>
            <a:off x="4582312" y="4490280"/>
            <a:ext cx="274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Inelastic Traffic</a:t>
            </a:r>
          </a:p>
        </p:txBody>
      </p:sp>
    </p:spTree>
    <p:extLst>
      <p:ext uri="{BB962C8B-B14F-4D97-AF65-F5344CB8AC3E}">
        <p14:creationId xmlns:p14="http://schemas.microsoft.com/office/powerpoint/2010/main" val="3077223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511AF8-083B-5B48-8FE8-47095F76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probability if different for different traffics, depending on the nature – elastic or inelastic </a:t>
            </a:r>
          </a:p>
          <a:p>
            <a:endParaRPr lang="en-US" dirty="0"/>
          </a:p>
          <a:p>
            <a:r>
              <a:rPr lang="en-US" dirty="0"/>
              <a:t>RED smooths out the drop probability across all the flows depending on the congestion probability </a:t>
            </a:r>
          </a:p>
          <a:p>
            <a:endParaRPr lang="en-US" dirty="0"/>
          </a:p>
          <a:p>
            <a:r>
              <a:rPr lang="en-US" dirty="0"/>
              <a:t>Detect the possibility of congestion in the Internet. If congestion possibility is high, </a:t>
            </a:r>
            <a:r>
              <a:rPr lang="en-US" b="1" dirty="0"/>
              <a:t>RANDOMLY</a:t>
            </a:r>
            <a:r>
              <a:rPr lang="en-US" dirty="0"/>
              <a:t> drop packets before the </a:t>
            </a:r>
            <a:r>
              <a:rPr lang="en-US" dirty="0" err="1"/>
              <a:t>enqueue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10816-760D-6046-9526-A21D3FFB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Early Detection (RED)</a:t>
            </a:r>
          </a:p>
        </p:txBody>
      </p:sp>
    </p:spTree>
    <p:extLst>
      <p:ext uri="{BB962C8B-B14F-4D97-AF65-F5344CB8AC3E}">
        <p14:creationId xmlns:p14="http://schemas.microsoft.com/office/powerpoint/2010/main" val="2621981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ABA6EE-51F1-ED4C-987B-36C71463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Early Detection (RED)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45859-18C0-874C-90F0-6F74E1E9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428" y="859537"/>
            <a:ext cx="5254172" cy="60648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6260B89F-24BC-3045-BBAD-B24985180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6840" y="1137424"/>
                <a:ext cx="6047588" cy="5349838"/>
              </a:xfrm>
            </p:spPr>
            <p:txBody>
              <a:bodyPr/>
              <a:lstStyle/>
              <a:p>
                <a:r>
                  <a:rPr lang="en-US" dirty="0"/>
                  <a:t>Determine the possibility of packet drop by observing the average queue length</a:t>
                </a:r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:r>
                  <a:rPr lang="en-US" i="1" dirty="0"/>
                  <a:t>d(k)</a:t>
                </a:r>
                <a:r>
                  <a:rPr lang="en-US" dirty="0"/>
                  <a:t> denotes the packet drop probability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be the maximum packet drop probability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𝑀𝑖𝑛𝑇h𝑟𝑒𝑠h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𝑀𝑎𝑥𝑇h𝑟𝑒𝑠h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𝑀𝑖𝑛𝑇h𝑟𝑒𝑠h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6260B89F-24BC-3045-BBAD-B24985180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0" y="1137424"/>
                <a:ext cx="6047588" cy="5349838"/>
              </a:xfrm>
              <a:blipFill>
                <a:blip r:embed="rId3"/>
                <a:stretch>
                  <a:fillRect l="-1677" t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72CC9C-59DB-A04A-9AF7-C3AF474E7AC0}"/>
              </a:ext>
            </a:extLst>
          </p:cNvPr>
          <p:cNvSpPr txBox="1"/>
          <p:nvPr/>
        </p:nvSpPr>
        <p:spPr>
          <a:xfrm>
            <a:off x="5689765" y="6428474"/>
            <a:ext cx="33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4"/>
              </a:rPr>
              <a:t>https://en.wikipedia.org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6687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2BEA4E-0E0C-6F43-A3D5-EDFA2EB8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Early Detection (RED)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72AC-EB2D-BC4F-B105-F270447EC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86" y="1105806"/>
            <a:ext cx="8280794" cy="5752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13F8F-980C-5A4B-AC6F-B3FA4EDF8379}"/>
              </a:ext>
            </a:extLst>
          </p:cNvPr>
          <p:cNvSpPr txBox="1"/>
          <p:nvPr/>
        </p:nvSpPr>
        <p:spPr>
          <a:xfrm>
            <a:off x="1028700" y="5796644"/>
            <a:ext cx="330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4"/>
              </a:rPr>
              <a:t>http://www.eng.uwi.tt/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145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1AE84-F6A1-9B4B-9A32-7006059E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Differentiated Service (</a:t>
            </a:r>
            <a:r>
              <a:rPr lang="en-US" b="1" dirty="0" err="1"/>
              <a:t>DiffServ</a:t>
            </a:r>
            <a:r>
              <a:rPr lang="en-US" b="1" dirty="0"/>
              <a:t>) Architecture</a:t>
            </a:r>
            <a:endParaRPr lang="en-US" dirty="0"/>
          </a:p>
          <a:p>
            <a:pPr lvl="1"/>
            <a:r>
              <a:rPr lang="en-US" dirty="0"/>
              <a:t>Expected service – every intermediate routers try their best to support </a:t>
            </a:r>
            <a:r>
              <a:rPr lang="en-US" dirty="0" err="1"/>
              <a:t>QoS</a:t>
            </a:r>
            <a:r>
              <a:rPr lang="en-US" dirty="0"/>
              <a:t> for the flows</a:t>
            </a:r>
          </a:p>
          <a:p>
            <a:pPr lvl="1"/>
            <a:r>
              <a:rPr lang="en-US" dirty="0"/>
              <a:t>Works over a distributed architecture</a:t>
            </a:r>
          </a:p>
          <a:p>
            <a:pPr lvl="1"/>
            <a:r>
              <a:rPr lang="en-US" dirty="0"/>
              <a:t>Metering and Traffic shaping – every router estimates the </a:t>
            </a:r>
            <a:r>
              <a:rPr lang="en-US" dirty="0" err="1"/>
              <a:t>QoS</a:t>
            </a:r>
            <a:r>
              <a:rPr lang="en-US" dirty="0"/>
              <a:t> and according applies traffic shaping and queue scheduling   </a:t>
            </a:r>
          </a:p>
          <a:p>
            <a:pPr lvl="1"/>
            <a:endParaRPr lang="en-US" dirty="0"/>
          </a:p>
          <a:p>
            <a:r>
              <a:rPr lang="en-US" b="1" dirty="0"/>
              <a:t>Integrated Service (</a:t>
            </a:r>
            <a:r>
              <a:rPr lang="en-US" b="1" dirty="0" err="1"/>
              <a:t>IntServ</a:t>
            </a:r>
            <a:r>
              <a:rPr lang="en-US" b="1" dirty="0"/>
              <a:t>) Architecture</a:t>
            </a:r>
          </a:p>
          <a:p>
            <a:pPr lvl="1"/>
            <a:r>
              <a:rPr lang="en-US" dirty="0"/>
              <a:t>Guaranteed service </a:t>
            </a:r>
          </a:p>
          <a:p>
            <a:pPr lvl="1"/>
            <a:r>
              <a:rPr lang="en-US" dirty="0"/>
              <a:t>Strong coordination is required among the routers to pre-reserve resources based on the SLA</a:t>
            </a:r>
          </a:p>
          <a:p>
            <a:pPr lvl="1"/>
            <a:r>
              <a:rPr lang="en-US" b="1" dirty="0"/>
              <a:t>Resource reservation protocol (RSVP)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5578-4C04-FF42-B852-AFEEF566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QoS</a:t>
            </a:r>
            <a:r>
              <a:rPr lang="en-US" dirty="0"/>
              <a:t> in TCP/IP Internet </a:t>
            </a:r>
          </a:p>
        </p:txBody>
      </p:sp>
    </p:spTree>
    <p:extLst>
      <p:ext uri="{BB962C8B-B14F-4D97-AF65-F5344CB8AC3E}">
        <p14:creationId xmlns:p14="http://schemas.microsoft.com/office/powerpoint/2010/main" val="1455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5E6536-B31D-CA4D-9FF4-779546CD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components – (a) </a:t>
            </a:r>
            <a:r>
              <a:rPr lang="en-US" b="1" dirty="0"/>
              <a:t>transmission delay</a:t>
            </a:r>
            <a:r>
              <a:rPr lang="en-US" dirty="0"/>
              <a:t>, (b) </a:t>
            </a:r>
            <a:r>
              <a:rPr lang="en-US" b="1" dirty="0"/>
              <a:t>propagation delay, </a:t>
            </a:r>
            <a:r>
              <a:rPr lang="en-US" dirty="0"/>
              <a:t>(c) </a:t>
            </a:r>
            <a:r>
              <a:rPr lang="en-US" b="1" dirty="0"/>
              <a:t>queueing delay</a:t>
            </a:r>
          </a:p>
          <a:p>
            <a:endParaRPr lang="en-US" b="1" dirty="0"/>
          </a:p>
          <a:p>
            <a:r>
              <a:rPr lang="en-US" b="1" dirty="0"/>
              <a:t>Transmission Delay</a:t>
            </a:r>
            <a:r>
              <a:rPr lang="en-US" dirty="0"/>
              <a:t>: Amount of time to push all the packet bits in the network. Bandwidth 10 Mbps, Packet size 1 KB, Transmission delay? </a:t>
            </a:r>
          </a:p>
          <a:p>
            <a:endParaRPr lang="en-US" b="1" dirty="0"/>
          </a:p>
          <a:p>
            <a:r>
              <a:rPr lang="en-US" b="1" dirty="0"/>
              <a:t>Propagation Delay: </a:t>
            </a:r>
            <a:r>
              <a:rPr lang="en-US" dirty="0"/>
              <a:t>Time to transfer one bit from one end of the link to another end of the link; usually depends on the underlying communication media</a:t>
            </a:r>
          </a:p>
          <a:p>
            <a:endParaRPr lang="en-US" b="1" dirty="0"/>
          </a:p>
          <a:p>
            <a:r>
              <a:rPr lang="en-US" b="1" dirty="0"/>
              <a:t>Queuing Delay: </a:t>
            </a:r>
            <a:r>
              <a:rPr lang="en-US" dirty="0"/>
              <a:t>Delay at the interface buffer; the major delay component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3CDA6-5B23-364F-A2C6-7773D2F2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121907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5E6536-B31D-CA4D-9FF4-779546CD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</a:t>
            </a:r>
          </a:p>
          <a:p>
            <a:pPr marL="0" indent="0" algn="ctr">
              <a:buNone/>
            </a:pPr>
            <a:r>
              <a:rPr lang="en-US" dirty="0"/>
              <a:t>Queuing delay &gt;&gt; Transmission delay + Propagation delay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Packet multiplexing in the network devices (like routers, switches) impact the queuing delay </a:t>
            </a:r>
          </a:p>
          <a:p>
            <a:endParaRPr lang="en-US" dirty="0"/>
          </a:p>
          <a:p>
            <a:r>
              <a:rPr lang="en-US" dirty="0"/>
              <a:t>Impact of congestion – increase in queuing delay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3CDA6-5B23-364F-A2C6-7773D2F2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317548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95E5E2-A6B1-184A-9586-A679C936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 in End to End delay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jitter impacts application performance – video streaming; consider delay variation among different video frames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4FDD0-71E7-1B43-8EAC-E0E1890D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40B4-0C91-F643-8AD8-5B2D05BEB5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576" y="1931330"/>
            <a:ext cx="6992471" cy="31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29A2A-65FE-0545-A5F3-994EBBC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relative measure of the number of packets (or segments or bits) that were not received compared to the total number of packets (or segments or bits) transmitted. </a:t>
            </a:r>
          </a:p>
          <a:p>
            <a:endParaRPr lang="en-US" dirty="0"/>
          </a:p>
          <a:p>
            <a:r>
              <a:rPr lang="en-US" dirty="0"/>
              <a:t>Loss is a function of availability </a:t>
            </a:r>
          </a:p>
          <a:p>
            <a:pPr lvl="1"/>
            <a:r>
              <a:rPr lang="en-US" dirty="0"/>
              <a:t>If the network is available (capacity more than the demand) then loss would be generally zero (</a:t>
            </a:r>
            <a:r>
              <a:rPr lang="en-US" b="1" dirty="0"/>
              <a:t>Note: This assumption is not true for wireless networks)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Congestion increases data loss from the intermediate network devices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9E81C-BCF9-E349-9CB2-39A07FBB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03125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CDB418-2FBC-D740-B132-A0791B0F8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application requires different level of </a:t>
            </a:r>
            <a:r>
              <a:rPr lang="en-US" dirty="0" err="1"/>
              <a:t>QoS</a:t>
            </a:r>
            <a:r>
              <a:rPr lang="en-US" dirty="0"/>
              <a:t> – delay, jitter and bandwidth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65B45-3284-0449-BE1D-85563117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err="1"/>
              <a:t>QoS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B118-2028-E84A-B826-683EC3FF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805"/>
            <a:ext cx="12022329" cy="2281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0AB89B-4E1E-FF48-BE16-331546C92100}"/>
              </a:ext>
            </a:extLst>
          </p:cNvPr>
          <p:cNvSpPr txBox="1"/>
          <p:nvPr/>
        </p:nvSpPr>
        <p:spPr>
          <a:xfrm>
            <a:off x="5012871" y="6008914"/>
            <a:ext cx="652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http://www.ciscopress.com/articles/article.asp?p=357102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2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BFC137-FD2B-1E48-B75E-092AEF4A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567543"/>
            <a:ext cx="11552663" cy="2775858"/>
          </a:xfrm>
        </p:spPr>
        <p:txBody>
          <a:bodyPr/>
          <a:lstStyle/>
          <a:p>
            <a:pPr marL="0" indent="0" algn="just">
              <a:buNone/>
            </a:pPr>
            <a:r>
              <a:rPr lang="en-IN" b="1" dirty="0"/>
              <a:t>“Quality of Service (</a:t>
            </a:r>
            <a:r>
              <a:rPr lang="en-IN" b="1" dirty="0" err="1"/>
              <a:t>QoS</a:t>
            </a:r>
            <a:r>
              <a:rPr lang="en-IN" b="1" dirty="0"/>
              <a:t>) refers to the </a:t>
            </a:r>
            <a:r>
              <a:rPr lang="en-IN" b="1" dirty="0">
                <a:solidFill>
                  <a:srgbClr val="FF0000"/>
                </a:solidFill>
              </a:rPr>
              <a:t>capability of a network to provide better service</a:t>
            </a:r>
            <a:r>
              <a:rPr lang="en-IN" b="1" dirty="0"/>
              <a:t> to </a:t>
            </a:r>
            <a:r>
              <a:rPr lang="en-IN" b="1" dirty="0">
                <a:solidFill>
                  <a:srgbClr val="0070C0"/>
                </a:solidFill>
              </a:rPr>
              <a:t>selected network traffic over various technologies</a:t>
            </a:r>
            <a:r>
              <a:rPr lang="en-IN" b="1" dirty="0"/>
              <a:t>, including Frame Relay, Asynchronous Transfer Mode (ATM), Ethernet and 802.1 networks, SONET, and IP-routed networks that </a:t>
            </a:r>
            <a:r>
              <a:rPr lang="en-IN" b="1" dirty="0">
                <a:solidFill>
                  <a:srgbClr val="C00000"/>
                </a:solidFill>
              </a:rPr>
              <a:t>may use any or all of these underlying technologies</a:t>
            </a:r>
            <a:r>
              <a:rPr lang="en-IN" b="1" dirty="0"/>
              <a:t>. The primary goal of </a:t>
            </a:r>
            <a:r>
              <a:rPr lang="en-IN" b="1" dirty="0" err="1"/>
              <a:t>QoS</a:t>
            </a:r>
            <a:r>
              <a:rPr lang="en-IN" b="1" dirty="0"/>
              <a:t> is to </a:t>
            </a:r>
            <a:r>
              <a:rPr lang="en-IN" b="1" dirty="0">
                <a:solidFill>
                  <a:srgbClr val="00B0F0"/>
                </a:solidFill>
              </a:rPr>
              <a:t>provide priority including dedicated bandwidth</a:t>
            </a:r>
            <a:r>
              <a:rPr lang="en-IN" b="1" dirty="0"/>
              <a:t>, 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</a:rPr>
              <a:t>controlled jitter and latency</a:t>
            </a:r>
            <a:r>
              <a:rPr lang="en-IN" b="1" dirty="0"/>
              <a:t> (required by some real-time and interactive traffic), and 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improved loss characteristics</a:t>
            </a:r>
            <a:r>
              <a:rPr lang="en-IN" b="1" dirty="0"/>
              <a:t>. “</a:t>
            </a:r>
          </a:p>
          <a:p>
            <a:pPr marL="0" indent="0" algn="just">
              <a:buNone/>
            </a:pP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D7CF7-5FAE-C046-8126-E586F914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Formal Definition of </a:t>
            </a:r>
            <a:r>
              <a:rPr lang="en-US" dirty="0" err="1"/>
              <a:t>QoS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C605E-5EAA-8542-947C-9D5A2ED82C92}"/>
              </a:ext>
            </a:extLst>
          </p:cNvPr>
          <p:cNvSpPr txBox="1"/>
          <p:nvPr/>
        </p:nvSpPr>
        <p:spPr>
          <a:xfrm>
            <a:off x="356839" y="5388429"/>
            <a:ext cx="11909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Source: Cisco - </a:t>
            </a:r>
            <a:r>
              <a:rPr lang="en-US" sz="2800" b="1" dirty="0">
                <a:hlinkClick r:id="rId2"/>
              </a:rPr>
              <a:t>http://docwiki.cisco.com/wiki/Quality_of_Service_Networking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358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16224</TotalTime>
  <Words>1751</Words>
  <Application>Microsoft Macintosh PowerPoint</Application>
  <PresentationFormat>Widescreen</PresentationFormat>
  <Paragraphs>238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Narrow</vt:lpstr>
      <vt:lpstr>Arial Rounded MT Bold</vt:lpstr>
      <vt:lpstr>Calibri</vt:lpstr>
      <vt:lpstr>Cambria Math</vt:lpstr>
      <vt:lpstr>Office Theme</vt:lpstr>
      <vt:lpstr>CS 31006: Computer Networks – QoS at the Internet</vt:lpstr>
      <vt:lpstr>Revisiting Congestion</vt:lpstr>
      <vt:lpstr>Network Bandwidth</vt:lpstr>
      <vt:lpstr>Delay</vt:lpstr>
      <vt:lpstr>Delay</vt:lpstr>
      <vt:lpstr>Jitter</vt:lpstr>
      <vt:lpstr>Loss</vt:lpstr>
      <vt:lpstr>Application QoS</vt:lpstr>
      <vt:lpstr>A Formal Definition of QoS</vt:lpstr>
      <vt:lpstr>Ensure QoS over a Packet Switching Network</vt:lpstr>
      <vt:lpstr>Primary QoS Parameters</vt:lpstr>
      <vt:lpstr>Flow</vt:lpstr>
      <vt:lpstr>Why QoS is Considered at the Network Layer </vt:lpstr>
      <vt:lpstr>Application Classes based on QoS</vt:lpstr>
      <vt:lpstr>Basic QoS Architecture</vt:lpstr>
      <vt:lpstr>Basic QoS Architecture</vt:lpstr>
      <vt:lpstr>Admission Control</vt:lpstr>
      <vt:lpstr>Basic QoS Architecture</vt:lpstr>
      <vt:lpstr>IP Type of Service (ToS) Field</vt:lpstr>
      <vt:lpstr>Basic QoS Architecture</vt:lpstr>
      <vt:lpstr>Traffic Policing</vt:lpstr>
      <vt:lpstr>Basic QoS Architecture</vt:lpstr>
      <vt:lpstr>Traffic Scheduling based on Queuing</vt:lpstr>
      <vt:lpstr>Basic QoS Architecture</vt:lpstr>
      <vt:lpstr>Traffic Shaping</vt:lpstr>
      <vt:lpstr>Traffic Policing versus Traffic Shaping</vt:lpstr>
      <vt:lpstr>Leaky Bucket for Traffic Policing</vt:lpstr>
      <vt:lpstr>Token Bucket for Traffic Policing</vt:lpstr>
      <vt:lpstr>Leaky Bucket versus Token Bucket</vt:lpstr>
      <vt:lpstr>Scheduling – Priority Queuing</vt:lpstr>
      <vt:lpstr>Scheduling – Custom Queueing</vt:lpstr>
      <vt:lpstr>Scheduling – Weighted Fair Queuing (WFQ)</vt:lpstr>
      <vt:lpstr>Congestion Avoidance in the Internet</vt:lpstr>
      <vt:lpstr>Why Congestion Avoidance is Necessary for QoS</vt:lpstr>
      <vt:lpstr>Why Congestion Avoidance is Necessary for QoS</vt:lpstr>
      <vt:lpstr>Random Early Detection (RED)</vt:lpstr>
      <vt:lpstr>Random Early Detection (RED)</vt:lpstr>
      <vt:lpstr>Random Early Detection (RED)</vt:lpstr>
      <vt:lpstr>QoS in TCP/IP Internet 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397</cp:revision>
  <dcterms:created xsi:type="dcterms:W3CDTF">2017-09-14T08:48:41Z</dcterms:created>
  <dcterms:modified xsi:type="dcterms:W3CDTF">2018-03-24T19:17:11Z</dcterms:modified>
</cp:coreProperties>
</file>